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5"/>
    <p:sldMasterId id="2147483648" r:id="rId6"/>
  </p:sldMasterIdLst>
  <p:notesMasterIdLst>
    <p:notesMasterId r:id="rId23"/>
  </p:notesMasterIdLst>
  <p:handoutMasterIdLst>
    <p:handoutMasterId r:id="rId24"/>
  </p:handoutMasterIdLst>
  <p:sldIdLst>
    <p:sldId id="256" r:id="rId7"/>
    <p:sldId id="333" r:id="rId8"/>
    <p:sldId id="269" r:id="rId9"/>
    <p:sldId id="278" r:id="rId10"/>
    <p:sldId id="335" r:id="rId11"/>
    <p:sldId id="350" r:id="rId12"/>
    <p:sldId id="334" r:id="rId13"/>
    <p:sldId id="285" r:id="rId14"/>
    <p:sldId id="346" r:id="rId15"/>
    <p:sldId id="322" r:id="rId16"/>
    <p:sldId id="309" r:id="rId17"/>
    <p:sldId id="310" r:id="rId18"/>
    <p:sldId id="311" r:id="rId19"/>
    <p:sldId id="274" r:id="rId20"/>
    <p:sldId id="258" r:id="rId21"/>
    <p:sldId id="352" r:id="rId22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9DD16"/>
    <a:srgbClr val="EA0000"/>
    <a:srgbClr val="A50021"/>
    <a:srgbClr val="00246C"/>
    <a:srgbClr val="96001D"/>
    <a:srgbClr val="FFFFDD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60763" autoAdjust="0"/>
  </p:normalViewPr>
  <p:slideViewPr>
    <p:cSldViewPr snapToObjects="1" showGuides="1">
      <p:cViewPr>
        <p:scale>
          <a:sx n="112" d="100"/>
          <a:sy n="112" d="100"/>
        </p:scale>
        <p:origin x="-744" y="-72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Objects="1">
      <p:cViewPr varScale="1">
        <p:scale>
          <a:sx n="53" d="100"/>
          <a:sy n="53" d="100"/>
        </p:scale>
        <p:origin x="259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8169385083339089"/>
          <c:y val="2.688760967817911E-3"/>
          <c:w val="0.4664297890084812"/>
          <c:h val="0.857358633090571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Sheet1!$B$18</c:f>
              <c:strCache>
                <c:ptCount val="1"/>
                <c:pt idx="0">
                  <c:v>Total Mentioned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3.40250649479805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Sheet1!$A$19:$A$26</c:f>
              <c:strCache>
                <c:ptCount val="8"/>
                <c:pt idx="0">
                  <c:v>Other</c:v>
                </c:pt>
                <c:pt idx="1">
                  <c:v>Employment as a posted worker by foreign company</c:v>
                </c:pt>
                <c:pt idx="2">
                  <c:v>Worker is not a member of a trade union</c:v>
                </c:pt>
                <c:pt idx="3">
                  <c:v>seasonal worker</c:v>
                </c:pt>
                <c:pt idx="4">
                  <c:v>Worker not directly employed by the organisation where they work</c:v>
                </c:pt>
                <c:pt idx="5">
                  <c:v>Precarious or insecure situation of employment, e.g. formally self-employed</c:v>
                </c:pt>
                <c:pt idx="6">
                  <c:v>Working in isolation with few contacts to clients or people from outside</c:v>
                </c:pt>
                <c:pt idx="7">
                  <c:v>Working in a sector of economy prone to exploitation</c:v>
                </c:pt>
              </c:strCache>
            </c:strRef>
          </c:cat>
          <c:val>
            <c:numRef>
              <c:f>Sheet1!$B$19:$B$26</c:f>
              <c:numCache>
                <c:formatCode>General</c:formatCode>
                <c:ptCount val="8"/>
                <c:pt idx="0">
                  <c:v>20</c:v>
                </c:pt>
                <c:pt idx="1">
                  <c:v>65</c:v>
                </c:pt>
                <c:pt idx="2">
                  <c:v>120</c:v>
                </c:pt>
                <c:pt idx="3">
                  <c:v>211</c:v>
                </c:pt>
                <c:pt idx="4">
                  <c:v>219</c:v>
                </c:pt>
                <c:pt idx="5">
                  <c:v>292</c:v>
                </c:pt>
                <c:pt idx="6">
                  <c:v>350</c:v>
                </c:pt>
                <c:pt idx="7">
                  <c:v>411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3785728"/>
        <c:axId val="54202368"/>
      </c:barChart>
      <c:catAx>
        <c:axId val="5378572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4202368"/>
        <c:crosses val="autoZero"/>
        <c:auto val="1"/>
        <c:lblAlgn val="ctr"/>
        <c:lblOffset val="100"/>
        <c:noMultiLvlLbl val="0"/>
      </c:catAx>
      <c:valAx>
        <c:axId val="54202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3785728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rgbClr val="002060"/>
          </a:solidFill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Sheet1!$B$31</c:f>
              <c:strCache>
                <c:ptCount val="1"/>
                <c:pt idx="0">
                  <c:v>Total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Sheet1!$A$32:$A$43</c:f>
              <c:strCache>
                <c:ptCount val="12"/>
                <c:pt idx="0">
                  <c:v>Other</c:v>
                </c:pt>
                <c:pt idx="1">
                  <c:v>Human health and social work activities</c:v>
                </c:pt>
                <c:pt idx="2">
                  <c:v>Arts, entertainment and recreation</c:v>
                </c:pt>
                <c:pt idx="3">
                  <c:v>Wholesale and retail trade, repair of motor vehicles and motorcycles</c:v>
                </c:pt>
                <c:pt idx="4">
                  <c:v>Other service activities</c:v>
                </c:pt>
                <c:pt idx="5">
                  <c:v>Transportation and storage</c:v>
                </c:pt>
                <c:pt idx="6">
                  <c:v>Administrative and support service activities</c:v>
                </c:pt>
                <c:pt idx="7">
                  <c:v>Manufacturing</c:v>
                </c:pt>
                <c:pt idx="8">
                  <c:v>Activities of households as employers</c:v>
                </c:pt>
                <c:pt idx="9">
                  <c:v>Accommodation and food service activities</c:v>
                </c:pt>
                <c:pt idx="10">
                  <c:v>Construction</c:v>
                </c:pt>
                <c:pt idx="11">
                  <c:v>Agriculture, forestry and fishing</c:v>
                </c:pt>
              </c:strCache>
            </c:strRef>
          </c:cat>
          <c:val>
            <c:numRef>
              <c:f>Sheet1!$B$32:$B$43</c:f>
              <c:numCache>
                <c:formatCode>General</c:formatCode>
                <c:ptCount val="12"/>
                <c:pt idx="0">
                  <c:v>32</c:v>
                </c:pt>
                <c:pt idx="1">
                  <c:v>24</c:v>
                </c:pt>
                <c:pt idx="2">
                  <c:v>36</c:v>
                </c:pt>
                <c:pt idx="3">
                  <c:v>37</c:v>
                </c:pt>
                <c:pt idx="4">
                  <c:v>37</c:v>
                </c:pt>
                <c:pt idx="5">
                  <c:v>48</c:v>
                </c:pt>
                <c:pt idx="6">
                  <c:v>58</c:v>
                </c:pt>
                <c:pt idx="7">
                  <c:v>125</c:v>
                </c:pt>
                <c:pt idx="8">
                  <c:v>155</c:v>
                </c:pt>
                <c:pt idx="9">
                  <c:v>237</c:v>
                </c:pt>
                <c:pt idx="10">
                  <c:v>296</c:v>
                </c:pt>
                <c:pt idx="11">
                  <c:v>358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54220672"/>
        <c:axId val="54260480"/>
      </c:barChart>
      <c:catAx>
        <c:axId val="542206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60480"/>
        <c:crosses val="autoZero"/>
        <c:auto val="1"/>
        <c:lblAlgn val="ctr"/>
        <c:lblOffset val="100"/>
        <c:noMultiLvlLbl val="0"/>
      </c:catAx>
      <c:valAx>
        <c:axId val="5426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2206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F93903-19D3-4CB0-83BF-913C1AAA7C59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7DA3E04-2329-4745-9EC1-CAAFCAEA7B91}">
      <dgm:prSet phldrT="[Text]" custT="1"/>
      <dgm:spPr>
        <a:solidFill>
          <a:srgbClr val="003399"/>
        </a:solidFill>
      </dgm:spPr>
      <dgm:t>
        <a:bodyPr/>
        <a:lstStyle/>
        <a:p>
          <a:pPr algn="ctr"/>
          <a:r>
            <a:rPr lang="en-GB" sz="2400" dirty="0" smtClean="0">
              <a:solidFill>
                <a:srgbClr val="F9DD16"/>
              </a:solidFill>
            </a:rPr>
            <a:t>Social policies</a:t>
          </a:r>
          <a:endParaRPr lang="en-GB" sz="2400" dirty="0">
            <a:solidFill>
              <a:srgbClr val="F9DD16"/>
            </a:solidFill>
          </a:endParaRPr>
        </a:p>
      </dgm:t>
    </dgm:pt>
    <dgm:pt modelId="{3ED9FF2F-AFEF-41D9-9E3E-D4D356A02569}" type="parTrans" cxnId="{7C02E173-9FB9-4BF6-A188-1018F4E87ED3}">
      <dgm:prSet/>
      <dgm:spPr/>
      <dgm:t>
        <a:bodyPr/>
        <a:lstStyle/>
        <a:p>
          <a:endParaRPr lang="en-GB"/>
        </a:p>
      </dgm:t>
    </dgm:pt>
    <dgm:pt modelId="{1DABBBD8-BDB2-4EEC-9ED5-50962C7A0FA6}" type="sibTrans" cxnId="{7C02E173-9FB9-4BF6-A188-1018F4E87ED3}">
      <dgm:prSet/>
      <dgm:spPr/>
      <dgm:t>
        <a:bodyPr/>
        <a:lstStyle/>
        <a:p>
          <a:endParaRPr lang="en-GB"/>
        </a:p>
      </dgm:t>
    </dgm:pt>
    <dgm:pt modelId="{B3E0ECF3-C76D-4589-8C8C-69F30384CF6F}">
      <dgm:prSet phldrT="[Text]" custT="1"/>
      <dgm:spPr>
        <a:solidFill>
          <a:srgbClr val="003399"/>
        </a:solidFill>
      </dgm:spPr>
      <dgm:t>
        <a:bodyPr/>
        <a:lstStyle/>
        <a:p>
          <a:pPr algn="ctr"/>
          <a:r>
            <a:rPr lang="en-GB" sz="2400" dirty="0" smtClean="0">
              <a:solidFill>
                <a:srgbClr val="F9DD16"/>
              </a:solidFill>
              <a:latin typeface="Calibri"/>
              <a:ea typeface="+mn-ea"/>
              <a:cs typeface="+mn-cs"/>
            </a:rPr>
            <a:t>Migration policies</a:t>
          </a:r>
          <a:endParaRPr lang="en-GB" sz="2400" dirty="0">
            <a:solidFill>
              <a:srgbClr val="F9DD16"/>
            </a:solidFill>
          </a:endParaRPr>
        </a:p>
      </dgm:t>
    </dgm:pt>
    <dgm:pt modelId="{8189867A-F727-47C7-BD95-33061F2E2CF9}" type="parTrans" cxnId="{4EC528AC-CD97-4F64-AE9A-911D3C755240}">
      <dgm:prSet/>
      <dgm:spPr/>
      <dgm:t>
        <a:bodyPr/>
        <a:lstStyle/>
        <a:p>
          <a:endParaRPr lang="en-GB"/>
        </a:p>
      </dgm:t>
    </dgm:pt>
    <dgm:pt modelId="{FF0E055C-F7CC-4577-873E-F4D8F5FBEF32}" type="sibTrans" cxnId="{4EC528AC-CD97-4F64-AE9A-911D3C755240}">
      <dgm:prSet/>
      <dgm:spPr/>
      <dgm:t>
        <a:bodyPr/>
        <a:lstStyle/>
        <a:p>
          <a:endParaRPr lang="en-GB"/>
        </a:p>
      </dgm:t>
    </dgm:pt>
    <dgm:pt modelId="{CCC3F935-EA8E-4F6F-B3FA-8C347AFE7770}">
      <dgm:prSet phldrT="[Text]" custT="1"/>
      <dgm:spPr>
        <a:solidFill>
          <a:srgbClr val="003399"/>
        </a:solidFill>
      </dgm:spPr>
      <dgm:t>
        <a:bodyPr/>
        <a:lstStyle/>
        <a:p>
          <a:pPr algn="ctr"/>
          <a:endParaRPr lang="en-GB" sz="800" dirty="0" smtClean="0">
            <a:solidFill>
              <a:srgbClr val="F9DD16"/>
            </a:solidFill>
          </a:endParaRPr>
        </a:p>
        <a:p>
          <a:pPr algn="ctr"/>
          <a:r>
            <a:rPr lang="en-GB" sz="2400" dirty="0" smtClean="0">
              <a:solidFill>
                <a:srgbClr val="F9DD16"/>
              </a:solidFill>
            </a:rPr>
            <a:t>Free movement </a:t>
          </a:r>
          <a:br>
            <a:rPr lang="en-GB" sz="2400" dirty="0" smtClean="0">
              <a:solidFill>
                <a:srgbClr val="F9DD16"/>
              </a:solidFill>
            </a:rPr>
          </a:br>
          <a:r>
            <a:rPr lang="en-GB" sz="2400" dirty="0" smtClean="0">
              <a:solidFill>
                <a:srgbClr val="F9DD16"/>
              </a:solidFill>
            </a:rPr>
            <a:t>of workers</a:t>
          </a:r>
          <a:endParaRPr lang="en-GB" sz="2400" dirty="0">
            <a:solidFill>
              <a:srgbClr val="F9DD16"/>
            </a:solidFill>
          </a:endParaRPr>
        </a:p>
      </dgm:t>
    </dgm:pt>
    <dgm:pt modelId="{A25A418A-16BA-4D8B-901B-2B3504EA2D5F}" type="parTrans" cxnId="{BB5E042A-48DC-4B57-9044-5D261A3B1A0A}">
      <dgm:prSet/>
      <dgm:spPr/>
      <dgm:t>
        <a:bodyPr/>
        <a:lstStyle/>
        <a:p>
          <a:endParaRPr lang="en-GB"/>
        </a:p>
      </dgm:t>
    </dgm:pt>
    <dgm:pt modelId="{6C81C3C9-B836-4812-8006-0EF485052BE5}" type="sibTrans" cxnId="{BB5E042A-48DC-4B57-9044-5D261A3B1A0A}">
      <dgm:prSet/>
      <dgm:spPr/>
      <dgm:t>
        <a:bodyPr/>
        <a:lstStyle/>
        <a:p>
          <a:endParaRPr lang="en-GB"/>
        </a:p>
      </dgm:t>
    </dgm:pt>
    <dgm:pt modelId="{B1FC1AD4-DF90-418E-A66C-5C9EC4F392EC}">
      <dgm:prSet phldrT="[Text]" custT="1"/>
      <dgm:spPr>
        <a:solidFill>
          <a:srgbClr val="003399"/>
        </a:solidFill>
      </dgm:spPr>
      <dgm:t>
        <a:bodyPr/>
        <a:lstStyle/>
        <a:p>
          <a:pPr algn="ctr"/>
          <a:endParaRPr lang="en-GB" sz="800" dirty="0" smtClean="0">
            <a:solidFill>
              <a:srgbClr val="F9DD16"/>
            </a:solidFill>
          </a:endParaRPr>
        </a:p>
        <a:p>
          <a:pPr algn="ctr"/>
          <a:r>
            <a:rPr lang="en-GB" sz="2400" dirty="0" smtClean="0">
              <a:solidFill>
                <a:srgbClr val="F9DD16"/>
              </a:solidFill>
            </a:rPr>
            <a:t>Criminal justice and</a:t>
          </a:r>
          <a:br>
            <a:rPr lang="en-GB" sz="2400" dirty="0" smtClean="0">
              <a:solidFill>
                <a:srgbClr val="F9DD16"/>
              </a:solidFill>
            </a:rPr>
          </a:br>
          <a:r>
            <a:rPr lang="en-GB" sz="2400" dirty="0" smtClean="0">
              <a:solidFill>
                <a:srgbClr val="F9DD16"/>
              </a:solidFill>
            </a:rPr>
            <a:t>victims’ rights</a:t>
          </a:r>
          <a:endParaRPr lang="en-GB" sz="2400" dirty="0">
            <a:solidFill>
              <a:srgbClr val="F9DD16"/>
            </a:solidFill>
          </a:endParaRPr>
        </a:p>
      </dgm:t>
    </dgm:pt>
    <dgm:pt modelId="{BCF3AD3E-73E2-4AAB-BDAC-50B940165D6E}" type="parTrans" cxnId="{F8CAADF7-AFC0-42E5-A4A0-85AAF13B8BD6}">
      <dgm:prSet/>
      <dgm:spPr/>
      <dgm:t>
        <a:bodyPr/>
        <a:lstStyle/>
        <a:p>
          <a:endParaRPr lang="en-GB"/>
        </a:p>
      </dgm:t>
    </dgm:pt>
    <dgm:pt modelId="{9EE4D6BF-4A91-476A-9CDD-2579869DC1AC}" type="sibTrans" cxnId="{F8CAADF7-AFC0-42E5-A4A0-85AAF13B8BD6}">
      <dgm:prSet/>
      <dgm:spPr/>
      <dgm:t>
        <a:bodyPr/>
        <a:lstStyle/>
        <a:p>
          <a:endParaRPr lang="en-GB"/>
        </a:p>
      </dgm:t>
    </dgm:pt>
    <dgm:pt modelId="{DF5FD2E3-1E3B-4F54-BF74-126A7A044BAD}">
      <dgm:prSet phldrT="[Text]" custT="1"/>
      <dgm:spPr>
        <a:solidFill>
          <a:srgbClr val="F9DD16"/>
        </a:solidFill>
      </dgm:spPr>
      <dgm:t>
        <a:bodyPr/>
        <a:lstStyle/>
        <a:p>
          <a:r>
            <a:rPr lang="en-GB" sz="2400" b="0" dirty="0" smtClean="0">
              <a:solidFill>
                <a:srgbClr val="002060"/>
              </a:solidFill>
            </a:rPr>
            <a:t>Severe labour exploitation of workers</a:t>
          </a:r>
          <a:endParaRPr lang="en-GB" sz="2400" b="0" dirty="0">
            <a:solidFill>
              <a:srgbClr val="002060"/>
            </a:solidFill>
          </a:endParaRPr>
        </a:p>
      </dgm:t>
    </dgm:pt>
    <dgm:pt modelId="{98DB7D4A-FABC-4A6B-B1AC-8E5938F11D5F}" type="sibTrans" cxnId="{3509112A-C743-4380-8BB1-216B3F5BC9C9}">
      <dgm:prSet/>
      <dgm:spPr/>
      <dgm:t>
        <a:bodyPr/>
        <a:lstStyle/>
        <a:p>
          <a:endParaRPr lang="en-GB"/>
        </a:p>
      </dgm:t>
    </dgm:pt>
    <dgm:pt modelId="{E2C17CAC-06B2-464E-9754-1342128F64A9}" type="parTrans" cxnId="{3509112A-C743-4380-8BB1-216B3F5BC9C9}">
      <dgm:prSet/>
      <dgm:spPr/>
      <dgm:t>
        <a:bodyPr/>
        <a:lstStyle/>
        <a:p>
          <a:endParaRPr lang="en-GB"/>
        </a:p>
      </dgm:t>
    </dgm:pt>
    <dgm:pt modelId="{FEE71963-2794-4C96-897D-6538E312EB3C}" type="pres">
      <dgm:prSet presAssocID="{01F93903-19D3-4CB0-83BF-913C1AAA7C5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A3B6AAD-3DFE-4AA6-9A5C-8DB621E95F72}" type="pres">
      <dgm:prSet presAssocID="{01F93903-19D3-4CB0-83BF-913C1AAA7C59}" presName="matrix" presStyleCnt="0"/>
      <dgm:spPr/>
    </dgm:pt>
    <dgm:pt modelId="{1ABEA7DB-D773-4E5E-980B-597A74F5A9D2}" type="pres">
      <dgm:prSet presAssocID="{01F93903-19D3-4CB0-83BF-913C1AAA7C59}" presName="tile1" presStyleLbl="node1" presStyleIdx="0" presStyleCnt="4" custScaleX="101606" custLinFactNeighborX="803" custLinFactNeighborY="0"/>
      <dgm:spPr/>
      <dgm:t>
        <a:bodyPr/>
        <a:lstStyle/>
        <a:p>
          <a:endParaRPr lang="en-GB"/>
        </a:p>
      </dgm:t>
    </dgm:pt>
    <dgm:pt modelId="{95759B13-938C-4AC1-A1E6-84EBFBFEF49B}" type="pres">
      <dgm:prSet presAssocID="{01F93903-19D3-4CB0-83BF-913C1AAA7C5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29B371-2FD4-4137-A312-51A7F732A04B}" type="pres">
      <dgm:prSet presAssocID="{01F93903-19D3-4CB0-83BF-913C1AAA7C59}" presName="tile2" presStyleLbl="node1" presStyleIdx="1" presStyleCnt="4" custLinFactNeighborY="472"/>
      <dgm:spPr/>
      <dgm:t>
        <a:bodyPr/>
        <a:lstStyle/>
        <a:p>
          <a:endParaRPr lang="en-GB"/>
        </a:p>
      </dgm:t>
    </dgm:pt>
    <dgm:pt modelId="{03A45D5D-2B36-4F02-ABD6-61CD57EF730C}" type="pres">
      <dgm:prSet presAssocID="{01F93903-19D3-4CB0-83BF-913C1AAA7C5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E21B71-2958-4B2D-BD67-90AD39309B9B}" type="pres">
      <dgm:prSet presAssocID="{01F93903-19D3-4CB0-83BF-913C1AAA7C59}" presName="tile3" presStyleLbl="node1" presStyleIdx="2" presStyleCnt="4" custLinFactNeighborY="472"/>
      <dgm:spPr/>
      <dgm:t>
        <a:bodyPr/>
        <a:lstStyle/>
        <a:p>
          <a:endParaRPr lang="en-GB"/>
        </a:p>
      </dgm:t>
    </dgm:pt>
    <dgm:pt modelId="{92288D5E-52D5-4608-9713-8B9937F2F2CB}" type="pres">
      <dgm:prSet presAssocID="{01F93903-19D3-4CB0-83BF-913C1AAA7C5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03A573-A61C-4CD3-8F0D-F3E3E4B2DACF}" type="pres">
      <dgm:prSet presAssocID="{01F93903-19D3-4CB0-83BF-913C1AAA7C59}" presName="tile4" presStyleLbl="node1" presStyleIdx="3" presStyleCnt="4" custLinFactNeighborY="472"/>
      <dgm:spPr/>
      <dgm:t>
        <a:bodyPr/>
        <a:lstStyle/>
        <a:p>
          <a:endParaRPr lang="en-GB"/>
        </a:p>
      </dgm:t>
    </dgm:pt>
    <dgm:pt modelId="{3E382592-1068-43B2-BB45-F956C8258C11}" type="pres">
      <dgm:prSet presAssocID="{01F93903-19D3-4CB0-83BF-913C1AAA7C5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C46B82-00E1-4579-BFA7-C5DE55C4BE6E}" type="pres">
      <dgm:prSet presAssocID="{01F93903-19D3-4CB0-83BF-913C1AAA7C59}" presName="centerTile" presStyleLbl="fgShp" presStyleIdx="0" presStyleCnt="1" custScaleX="132176" custScaleY="155079" custLinFactNeighborY="944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</dgm:ptLst>
  <dgm:cxnLst>
    <dgm:cxn modelId="{DE492BC2-BA43-4BE2-95B7-846CB545F733}" type="presOf" srcId="{B1FC1AD4-DF90-418E-A66C-5C9EC4F392EC}" destId="{C803A573-A61C-4CD3-8F0D-F3E3E4B2DACF}" srcOrd="0" destOrd="0" presId="urn:microsoft.com/office/officeart/2005/8/layout/matrix1"/>
    <dgm:cxn modelId="{844B4247-F637-4404-9A2A-65F19DC5D7DF}" type="presOf" srcId="{B1FC1AD4-DF90-418E-A66C-5C9EC4F392EC}" destId="{3E382592-1068-43B2-BB45-F956C8258C11}" srcOrd="1" destOrd="0" presId="urn:microsoft.com/office/officeart/2005/8/layout/matrix1"/>
    <dgm:cxn modelId="{6743C0AA-3B43-400D-A3B9-53214B37D8DA}" type="presOf" srcId="{CCC3F935-EA8E-4F6F-B3FA-8C347AFE7770}" destId="{B6E21B71-2958-4B2D-BD67-90AD39309B9B}" srcOrd="0" destOrd="0" presId="urn:microsoft.com/office/officeart/2005/8/layout/matrix1"/>
    <dgm:cxn modelId="{3509112A-C743-4380-8BB1-216B3F5BC9C9}" srcId="{01F93903-19D3-4CB0-83BF-913C1AAA7C59}" destId="{DF5FD2E3-1E3B-4F54-BF74-126A7A044BAD}" srcOrd="0" destOrd="0" parTransId="{E2C17CAC-06B2-464E-9754-1342128F64A9}" sibTransId="{98DB7D4A-FABC-4A6B-B1AC-8E5938F11D5F}"/>
    <dgm:cxn modelId="{EA9369D9-0A58-41D1-80BB-234314137CE2}" type="presOf" srcId="{B3E0ECF3-C76D-4589-8C8C-69F30384CF6F}" destId="{3329B371-2FD4-4137-A312-51A7F732A04B}" srcOrd="0" destOrd="0" presId="urn:microsoft.com/office/officeart/2005/8/layout/matrix1"/>
    <dgm:cxn modelId="{7C02E173-9FB9-4BF6-A188-1018F4E87ED3}" srcId="{DF5FD2E3-1E3B-4F54-BF74-126A7A044BAD}" destId="{97DA3E04-2329-4745-9EC1-CAAFCAEA7B91}" srcOrd="0" destOrd="0" parTransId="{3ED9FF2F-AFEF-41D9-9E3E-D4D356A02569}" sibTransId="{1DABBBD8-BDB2-4EEC-9ED5-50962C7A0FA6}"/>
    <dgm:cxn modelId="{F8CAADF7-AFC0-42E5-A4A0-85AAF13B8BD6}" srcId="{DF5FD2E3-1E3B-4F54-BF74-126A7A044BAD}" destId="{B1FC1AD4-DF90-418E-A66C-5C9EC4F392EC}" srcOrd="3" destOrd="0" parTransId="{BCF3AD3E-73E2-4AAB-BDAC-50B940165D6E}" sibTransId="{9EE4D6BF-4A91-476A-9CDD-2579869DC1AC}"/>
    <dgm:cxn modelId="{1FDA1C8A-17C4-4FAA-AE1E-B9C3F2A955B6}" type="presOf" srcId="{97DA3E04-2329-4745-9EC1-CAAFCAEA7B91}" destId="{1ABEA7DB-D773-4E5E-980B-597A74F5A9D2}" srcOrd="0" destOrd="0" presId="urn:microsoft.com/office/officeart/2005/8/layout/matrix1"/>
    <dgm:cxn modelId="{DC083208-2540-4A74-BC35-F81AB417ABF7}" type="presOf" srcId="{97DA3E04-2329-4745-9EC1-CAAFCAEA7B91}" destId="{95759B13-938C-4AC1-A1E6-84EBFBFEF49B}" srcOrd="1" destOrd="0" presId="urn:microsoft.com/office/officeart/2005/8/layout/matrix1"/>
    <dgm:cxn modelId="{99967169-05CB-41D4-B685-BC7720F8754F}" type="presOf" srcId="{CCC3F935-EA8E-4F6F-B3FA-8C347AFE7770}" destId="{92288D5E-52D5-4608-9713-8B9937F2F2CB}" srcOrd="1" destOrd="0" presId="urn:microsoft.com/office/officeart/2005/8/layout/matrix1"/>
    <dgm:cxn modelId="{317283BA-D0C6-4888-811C-9DA863FEF3FA}" type="presOf" srcId="{B3E0ECF3-C76D-4589-8C8C-69F30384CF6F}" destId="{03A45D5D-2B36-4F02-ABD6-61CD57EF730C}" srcOrd="1" destOrd="0" presId="urn:microsoft.com/office/officeart/2005/8/layout/matrix1"/>
    <dgm:cxn modelId="{BB5E042A-48DC-4B57-9044-5D261A3B1A0A}" srcId="{DF5FD2E3-1E3B-4F54-BF74-126A7A044BAD}" destId="{CCC3F935-EA8E-4F6F-B3FA-8C347AFE7770}" srcOrd="2" destOrd="0" parTransId="{A25A418A-16BA-4D8B-901B-2B3504EA2D5F}" sibTransId="{6C81C3C9-B836-4812-8006-0EF485052BE5}"/>
    <dgm:cxn modelId="{3579632A-7121-4CFF-B3EE-2DB0AAE5529E}" type="presOf" srcId="{DF5FD2E3-1E3B-4F54-BF74-126A7A044BAD}" destId="{10C46B82-00E1-4579-BFA7-C5DE55C4BE6E}" srcOrd="0" destOrd="0" presId="urn:microsoft.com/office/officeart/2005/8/layout/matrix1"/>
    <dgm:cxn modelId="{62A45170-B296-4A0F-AD29-DD9FA71CBD34}" type="presOf" srcId="{01F93903-19D3-4CB0-83BF-913C1AAA7C59}" destId="{FEE71963-2794-4C96-897D-6538E312EB3C}" srcOrd="0" destOrd="0" presId="urn:microsoft.com/office/officeart/2005/8/layout/matrix1"/>
    <dgm:cxn modelId="{4EC528AC-CD97-4F64-AE9A-911D3C755240}" srcId="{DF5FD2E3-1E3B-4F54-BF74-126A7A044BAD}" destId="{B3E0ECF3-C76D-4589-8C8C-69F30384CF6F}" srcOrd="1" destOrd="0" parTransId="{8189867A-F727-47C7-BD95-33061F2E2CF9}" sibTransId="{FF0E055C-F7CC-4577-873E-F4D8F5FBEF32}"/>
    <dgm:cxn modelId="{F081B938-5FAF-47B9-9043-D2EC9C49DEAE}" type="presParOf" srcId="{FEE71963-2794-4C96-897D-6538E312EB3C}" destId="{0A3B6AAD-3DFE-4AA6-9A5C-8DB621E95F72}" srcOrd="0" destOrd="0" presId="urn:microsoft.com/office/officeart/2005/8/layout/matrix1"/>
    <dgm:cxn modelId="{0804CD04-2758-4892-9FCA-06DF04EF17F0}" type="presParOf" srcId="{0A3B6AAD-3DFE-4AA6-9A5C-8DB621E95F72}" destId="{1ABEA7DB-D773-4E5E-980B-597A74F5A9D2}" srcOrd="0" destOrd="0" presId="urn:microsoft.com/office/officeart/2005/8/layout/matrix1"/>
    <dgm:cxn modelId="{60F9DF8B-5C2B-4ECA-96EA-29FBF0FA0C48}" type="presParOf" srcId="{0A3B6AAD-3DFE-4AA6-9A5C-8DB621E95F72}" destId="{95759B13-938C-4AC1-A1E6-84EBFBFEF49B}" srcOrd="1" destOrd="0" presId="urn:microsoft.com/office/officeart/2005/8/layout/matrix1"/>
    <dgm:cxn modelId="{C5C3A368-35FD-44EA-92CD-17BA8626D732}" type="presParOf" srcId="{0A3B6AAD-3DFE-4AA6-9A5C-8DB621E95F72}" destId="{3329B371-2FD4-4137-A312-51A7F732A04B}" srcOrd="2" destOrd="0" presId="urn:microsoft.com/office/officeart/2005/8/layout/matrix1"/>
    <dgm:cxn modelId="{296CC318-00A4-4C94-984C-DF6D812631EE}" type="presParOf" srcId="{0A3B6AAD-3DFE-4AA6-9A5C-8DB621E95F72}" destId="{03A45D5D-2B36-4F02-ABD6-61CD57EF730C}" srcOrd="3" destOrd="0" presId="urn:microsoft.com/office/officeart/2005/8/layout/matrix1"/>
    <dgm:cxn modelId="{8691D949-FD62-42E9-A6E6-8768C1EAB00B}" type="presParOf" srcId="{0A3B6AAD-3DFE-4AA6-9A5C-8DB621E95F72}" destId="{B6E21B71-2958-4B2D-BD67-90AD39309B9B}" srcOrd="4" destOrd="0" presId="urn:microsoft.com/office/officeart/2005/8/layout/matrix1"/>
    <dgm:cxn modelId="{11C17939-35DD-4A59-9CA6-FCA62DD1A95D}" type="presParOf" srcId="{0A3B6AAD-3DFE-4AA6-9A5C-8DB621E95F72}" destId="{92288D5E-52D5-4608-9713-8B9937F2F2CB}" srcOrd="5" destOrd="0" presId="urn:microsoft.com/office/officeart/2005/8/layout/matrix1"/>
    <dgm:cxn modelId="{91E30C83-AC3D-4B21-AA82-161A117F0E95}" type="presParOf" srcId="{0A3B6AAD-3DFE-4AA6-9A5C-8DB621E95F72}" destId="{C803A573-A61C-4CD3-8F0D-F3E3E4B2DACF}" srcOrd="6" destOrd="0" presId="urn:microsoft.com/office/officeart/2005/8/layout/matrix1"/>
    <dgm:cxn modelId="{77C2C8CF-862A-45B9-BE9C-B064050B76C7}" type="presParOf" srcId="{0A3B6AAD-3DFE-4AA6-9A5C-8DB621E95F72}" destId="{3E382592-1068-43B2-BB45-F956C8258C11}" srcOrd="7" destOrd="0" presId="urn:microsoft.com/office/officeart/2005/8/layout/matrix1"/>
    <dgm:cxn modelId="{23A80802-140F-40A2-9F66-6DA0E9A81758}" type="presParOf" srcId="{FEE71963-2794-4C96-897D-6538E312EB3C}" destId="{10C46B82-00E1-4579-BFA7-C5DE55C4BE6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3826825-29EC-4F75-A9AE-21E655BF6AE3}" type="doc">
      <dgm:prSet loTypeId="urn:microsoft.com/office/officeart/2005/8/layout/pyramid1" loCatId="pyramid" qsTypeId="urn:microsoft.com/office/officeart/2005/8/quickstyle/simple3" qsCatId="simple" csTypeId="urn:microsoft.com/office/officeart/2005/8/colors/colorful2" csCatId="colorful" phldr="1"/>
      <dgm:spPr/>
    </dgm:pt>
    <dgm:pt modelId="{0DFB1608-6E5C-457F-9BD7-161896B82D7D}">
      <dgm:prSet phldrT="[Text]" custT="1"/>
      <dgm:spPr/>
      <dgm:t>
        <a:bodyPr/>
        <a:lstStyle/>
        <a:p>
          <a:pPr algn="ctr">
            <a:spcBef>
              <a:spcPts val="600"/>
            </a:spcBef>
          </a:pPr>
          <a:r>
            <a:rPr lang="en-GB" sz="2200" dirty="0" smtClean="0"/>
            <a:t/>
          </a:r>
          <a:br>
            <a:rPr lang="en-GB" sz="2200" dirty="0" smtClean="0"/>
          </a:br>
          <a:r>
            <a:rPr lang="en-GB" sz="1800" dirty="0" smtClean="0"/>
            <a:t>Slavery</a:t>
          </a:r>
          <a:endParaRPr lang="en-GB" sz="1800" dirty="0"/>
        </a:p>
      </dgm:t>
    </dgm:pt>
    <dgm:pt modelId="{980594EA-1488-45D5-8D08-728259560670}" type="parTrans" cxnId="{5C269C25-B047-4714-8967-8764EDD1B6DC}">
      <dgm:prSet/>
      <dgm:spPr/>
      <dgm:t>
        <a:bodyPr/>
        <a:lstStyle/>
        <a:p>
          <a:endParaRPr lang="en-GB"/>
        </a:p>
      </dgm:t>
    </dgm:pt>
    <dgm:pt modelId="{A2C17CDD-7852-429F-A486-6945DC69DDF8}" type="sibTrans" cxnId="{5C269C25-B047-4714-8967-8764EDD1B6DC}">
      <dgm:prSet/>
      <dgm:spPr/>
      <dgm:t>
        <a:bodyPr/>
        <a:lstStyle/>
        <a:p>
          <a:endParaRPr lang="en-GB"/>
        </a:p>
      </dgm:t>
    </dgm:pt>
    <dgm:pt modelId="{F4AB2A64-87C0-4550-AA75-25D43A5712C0}">
      <dgm:prSet phldrT="[Text]" custT="1"/>
      <dgm:spPr/>
      <dgm:t>
        <a:bodyPr/>
        <a:lstStyle/>
        <a:p>
          <a:pPr algn="ctr"/>
          <a:r>
            <a:rPr lang="en-GB" sz="1800" dirty="0" smtClean="0"/>
            <a:t>Forced or </a:t>
          </a:r>
          <a:br>
            <a:rPr lang="en-GB" sz="1800" dirty="0" smtClean="0"/>
          </a:br>
          <a:r>
            <a:rPr lang="en-GB" sz="1800" dirty="0" smtClean="0"/>
            <a:t>compulsory labour   </a:t>
          </a:r>
          <a:endParaRPr lang="en-GB" sz="1800" dirty="0"/>
        </a:p>
      </dgm:t>
    </dgm:pt>
    <dgm:pt modelId="{2DA5248F-5E0C-45AB-83B4-9BD0EAB881FF}" type="parTrans" cxnId="{0F8EC6C3-9415-4470-B614-320E4076844A}">
      <dgm:prSet/>
      <dgm:spPr/>
      <dgm:t>
        <a:bodyPr/>
        <a:lstStyle/>
        <a:p>
          <a:endParaRPr lang="en-GB"/>
        </a:p>
      </dgm:t>
    </dgm:pt>
    <dgm:pt modelId="{AAE0B0A7-2A31-495E-A345-73BA38DC8961}" type="sibTrans" cxnId="{0F8EC6C3-9415-4470-B614-320E4076844A}">
      <dgm:prSet/>
      <dgm:spPr/>
      <dgm:t>
        <a:bodyPr/>
        <a:lstStyle/>
        <a:p>
          <a:endParaRPr lang="en-GB"/>
        </a:p>
      </dgm:t>
    </dgm:pt>
    <dgm:pt modelId="{1CBAA229-BF39-42B2-871D-9D286A065491}">
      <dgm:prSet phldrT="[Text]" custT="1"/>
      <dgm:spPr/>
      <dgm:t>
        <a:bodyPr/>
        <a:lstStyle/>
        <a:p>
          <a:r>
            <a:rPr lang="en-GB" sz="1800" dirty="0" smtClean="0"/>
            <a:t>Other forms of </a:t>
          </a:r>
          <a:br>
            <a:rPr lang="en-GB" sz="1800" dirty="0" smtClean="0"/>
          </a:br>
          <a:r>
            <a:rPr lang="en-GB" sz="1800" dirty="0" smtClean="0"/>
            <a:t>labour exploitation</a:t>
          </a:r>
          <a:endParaRPr lang="en-GB" sz="1800" dirty="0"/>
        </a:p>
      </dgm:t>
    </dgm:pt>
    <dgm:pt modelId="{559000CB-A5D1-4CDA-B65A-9F6B362D1747}" type="parTrans" cxnId="{D3DCBAA6-CA26-4A86-8FF5-9A2FF8AD851B}">
      <dgm:prSet/>
      <dgm:spPr/>
      <dgm:t>
        <a:bodyPr/>
        <a:lstStyle/>
        <a:p>
          <a:endParaRPr lang="en-GB"/>
        </a:p>
      </dgm:t>
    </dgm:pt>
    <dgm:pt modelId="{EDD0768B-508B-43FF-9EE6-818A5945000F}" type="sibTrans" cxnId="{D3DCBAA6-CA26-4A86-8FF5-9A2FF8AD851B}">
      <dgm:prSet/>
      <dgm:spPr/>
      <dgm:t>
        <a:bodyPr/>
        <a:lstStyle/>
        <a:p>
          <a:endParaRPr lang="en-GB"/>
        </a:p>
      </dgm:t>
    </dgm:pt>
    <dgm:pt modelId="{4951A580-42A9-42B5-863B-76D436EA1F31}">
      <dgm:prSet phldrT="[Text]" custT="1"/>
      <dgm:spPr/>
      <dgm:t>
        <a:bodyPr/>
        <a:lstStyle/>
        <a:p>
          <a:pPr algn="ctr"/>
          <a:r>
            <a:rPr lang="en-GB" sz="1800" dirty="0" smtClean="0"/>
            <a:t>Servitude</a:t>
          </a:r>
          <a:endParaRPr lang="en-GB" sz="1800" dirty="0"/>
        </a:p>
      </dgm:t>
    </dgm:pt>
    <dgm:pt modelId="{63DF20CE-1AB1-4D1C-8DA5-58AB02BC2B2D}" type="parTrans" cxnId="{01F31CB3-3F1C-4D76-847E-598376C62645}">
      <dgm:prSet/>
      <dgm:spPr/>
      <dgm:t>
        <a:bodyPr/>
        <a:lstStyle/>
        <a:p>
          <a:endParaRPr lang="en-GB"/>
        </a:p>
      </dgm:t>
    </dgm:pt>
    <dgm:pt modelId="{F787F951-2AD7-4C52-BCB3-E31F3C0A3511}" type="sibTrans" cxnId="{01F31CB3-3F1C-4D76-847E-598376C62645}">
      <dgm:prSet/>
      <dgm:spPr/>
      <dgm:t>
        <a:bodyPr/>
        <a:lstStyle/>
        <a:p>
          <a:endParaRPr lang="en-GB"/>
        </a:p>
      </dgm:t>
    </dgm:pt>
    <dgm:pt modelId="{B6D2ADAE-F038-44C7-B191-C2F0E575B520}">
      <dgm:prSet phldrT="[Text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dirty="0" smtClean="0"/>
            <a:t>Severe exploitation in an employment relationship</a:t>
          </a:r>
          <a:endParaRPr lang="en-GB" sz="1800" dirty="0"/>
        </a:p>
      </dgm:t>
    </dgm:pt>
    <dgm:pt modelId="{7D268B21-54E6-4EC5-AE3C-CB2BC3391F24}" type="parTrans" cxnId="{A770061D-3C9A-4020-86DB-2A3F7200B64D}">
      <dgm:prSet/>
      <dgm:spPr/>
      <dgm:t>
        <a:bodyPr/>
        <a:lstStyle/>
        <a:p>
          <a:endParaRPr lang="en-GB"/>
        </a:p>
      </dgm:t>
    </dgm:pt>
    <dgm:pt modelId="{3B50A36C-A25C-474F-9CEC-CB264540E5D7}" type="sibTrans" cxnId="{A770061D-3C9A-4020-86DB-2A3F7200B64D}">
      <dgm:prSet/>
      <dgm:spPr/>
      <dgm:t>
        <a:bodyPr/>
        <a:lstStyle/>
        <a:p>
          <a:endParaRPr lang="en-GB"/>
        </a:p>
      </dgm:t>
    </dgm:pt>
    <dgm:pt modelId="{C066E3E0-D665-489D-A0F8-1D116DBEDB00}" type="pres">
      <dgm:prSet presAssocID="{43826825-29EC-4F75-A9AE-21E655BF6AE3}" presName="Name0" presStyleCnt="0">
        <dgm:presLayoutVars>
          <dgm:dir/>
          <dgm:animLvl val="lvl"/>
          <dgm:resizeHandles val="exact"/>
        </dgm:presLayoutVars>
      </dgm:prSet>
      <dgm:spPr/>
    </dgm:pt>
    <dgm:pt modelId="{46AA32A0-A7A4-4B5B-AE1F-46382882ABA9}" type="pres">
      <dgm:prSet presAssocID="{0DFB1608-6E5C-457F-9BD7-161896B82D7D}" presName="Name8" presStyleCnt="0"/>
      <dgm:spPr/>
    </dgm:pt>
    <dgm:pt modelId="{E00D105C-B77C-4036-991A-5F47405E6D55}" type="pres">
      <dgm:prSet presAssocID="{0DFB1608-6E5C-457F-9BD7-161896B82D7D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970B7E-3059-452E-96CF-EBDE2BB53D89}" type="pres">
      <dgm:prSet presAssocID="{0DFB1608-6E5C-457F-9BD7-161896B82D7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33B531-6338-4B7C-BDE7-369222E77CA7}" type="pres">
      <dgm:prSet presAssocID="{4951A580-42A9-42B5-863B-76D436EA1F31}" presName="Name8" presStyleCnt="0"/>
      <dgm:spPr/>
    </dgm:pt>
    <dgm:pt modelId="{342A272D-0953-44EC-89ED-8FBF2FEEB500}" type="pres">
      <dgm:prSet presAssocID="{4951A580-42A9-42B5-863B-76D436EA1F31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FE91F9-0A7D-445D-86DA-03C8BBC603C5}" type="pres">
      <dgm:prSet presAssocID="{4951A580-42A9-42B5-863B-76D436EA1F3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83E5F4-9D8E-4282-A139-DBE06F4F1A44}" type="pres">
      <dgm:prSet presAssocID="{F4AB2A64-87C0-4550-AA75-25D43A5712C0}" presName="Name8" presStyleCnt="0"/>
      <dgm:spPr/>
    </dgm:pt>
    <dgm:pt modelId="{53A9BD03-3138-4C02-A64E-5CC18B6ECE52}" type="pres">
      <dgm:prSet presAssocID="{F4AB2A64-87C0-4550-AA75-25D43A5712C0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2EA146-318D-4C86-BBB3-51473D54AE6D}" type="pres">
      <dgm:prSet presAssocID="{F4AB2A64-87C0-4550-AA75-25D43A5712C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FC8BA4-DB53-4966-B72F-F820D9CE7023}" type="pres">
      <dgm:prSet presAssocID="{B6D2ADAE-F038-44C7-B191-C2F0E575B520}" presName="Name8" presStyleCnt="0"/>
      <dgm:spPr/>
    </dgm:pt>
    <dgm:pt modelId="{303F7391-E0D6-4580-ABD9-F37CC3BCC5C0}" type="pres">
      <dgm:prSet presAssocID="{B6D2ADAE-F038-44C7-B191-C2F0E575B520}" presName="level" presStyleLbl="node1" presStyleIdx="3" presStyleCnt="5" custScaleX="99205" custLinFactNeighborX="216" custLinFactNeighborY="-237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96AC74-3FBB-44BC-85E3-7B1AC21FB00A}" type="pres">
      <dgm:prSet presAssocID="{B6D2ADAE-F038-44C7-B191-C2F0E575B52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A14C84-24FF-4330-8680-13FBCADE5F9B}" type="pres">
      <dgm:prSet presAssocID="{1CBAA229-BF39-42B2-871D-9D286A065491}" presName="Name8" presStyleCnt="0"/>
      <dgm:spPr/>
    </dgm:pt>
    <dgm:pt modelId="{1A035A52-7D33-4869-9BD4-0523B43DDB0A}" type="pres">
      <dgm:prSet presAssocID="{1CBAA229-BF39-42B2-871D-9D286A065491}" presName="level" presStyleLbl="node1" presStyleIdx="4" presStyleCnt="5" custLinFactNeighborY="229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850C9D-4A2B-4BD5-9AAB-B8D5B07D6C63}" type="pres">
      <dgm:prSet presAssocID="{1CBAA229-BF39-42B2-871D-9D286A06549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C269C25-B047-4714-8967-8764EDD1B6DC}" srcId="{43826825-29EC-4F75-A9AE-21E655BF6AE3}" destId="{0DFB1608-6E5C-457F-9BD7-161896B82D7D}" srcOrd="0" destOrd="0" parTransId="{980594EA-1488-45D5-8D08-728259560670}" sibTransId="{A2C17CDD-7852-429F-A486-6945DC69DDF8}"/>
    <dgm:cxn modelId="{ECBD8166-BC04-4BE9-87B5-642C933DC3C1}" type="presOf" srcId="{0DFB1608-6E5C-457F-9BD7-161896B82D7D}" destId="{E00D105C-B77C-4036-991A-5F47405E6D55}" srcOrd="0" destOrd="0" presId="urn:microsoft.com/office/officeart/2005/8/layout/pyramid1"/>
    <dgm:cxn modelId="{3D843FB3-DB7C-4F41-8713-D902F56BF88B}" type="presOf" srcId="{4951A580-42A9-42B5-863B-76D436EA1F31}" destId="{342A272D-0953-44EC-89ED-8FBF2FEEB500}" srcOrd="0" destOrd="0" presId="urn:microsoft.com/office/officeart/2005/8/layout/pyramid1"/>
    <dgm:cxn modelId="{01F31CB3-3F1C-4D76-847E-598376C62645}" srcId="{43826825-29EC-4F75-A9AE-21E655BF6AE3}" destId="{4951A580-42A9-42B5-863B-76D436EA1F31}" srcOrd="1" destOrd="0" parTransId="{63DF20CE-1AB1-4D1C-8DA5-58AB02BC2B2D}" sibTransId="{F787F951-2AD7-4C52-BCB3-E31F3C0A3511}"/>
    <dgm:cxn modelId="{26CD1794-01D9-46CC-A71D-AE738EE378F7}" type="presOf" srcId="{B6D2ADAE-F038-44C7-B191-C2F0E575B520}" destId="{303F7391-E0D6-4580-ABD9-F37CC3BCC5C0}" srcOrd="0" destOrd="0" presId="urn:microsoft.com/office/officeart/2005/8/layout/pyramid1"/>
    <dgm:cxn modelId="{4C0C07CC-B4E6-4AEE-BBF4-E7001265C897}" type="presOf" srcId="{1CBAA229-BF39-42B2-871D-9D286A065491}" destId="{29850C9D-4A2B-4BD5-9AAB-B8D5B07D6C63}" srcOrd="1" destOrd="0" presId="urn:microsoft.com/office/officeart/2005/8/layout/pyramid1"/>
    <dgm:cxn modelId="{D3DCBAA6-CA26-4A86-8FF5-9A2FF8AD851B}" srcId="{43826825-29EC-4F75-A9AE-21E655BF6AE3}" destId="{1CBAA229-BF39-42B2-871D-9D286A065491}" srcOrd="4" destOrd="0" parTransId="{559000CB-A5D1-4CDA-B65A-9F6B362D1747}" sibTransId="{EDD0768B-508B-43FF-9EE6-818A5945000F}"/>
    <dgm:cxn modelId="{532769BA-BCD8-4D59-B809-CCF4207FEA9B}" type="presOf" srcId="{1CBAA229-BF39-42B2-871D-9D286A065491}" destId="{1A035A52-7D33-4869-9BD4-0523B43DDB0A}" srcOrd="0" destOrd="0" presId="urn:microsoft.com/office/officeart/2005/8/layout/pyramid1"/>
    <dgm:cxn modelId="{97D90981-3995-4780-B484-F475BDB64BD1}" type="presOf" srcId="{B6D2ADAE-F038-44C7-B191-C2F0E575B520}" destId="{7496AC74-3FBB-44BC-85E3-7B1AC21FB00A}" srcOrd="1" destOrd="0" presId="urn:microsoft.com/office/officeart/2005/8/layout/pyramid1"/>
    <dgm:cxn modelId="{3E4408B8-D683-44C4-82CB-4912C5437FD1}" type="presOf" srcId="{F4AB2A64-87C0-4550-AA75-25D43A5712C0}" destId="{53A9BD03-3138-4C02-A64E-5CC18B6ECE52}" srcOrd="0" destOrd="0" presId="urn:microsoft.com/office/officeart/2005/8/layout/pyramid1"/>
    <dgm:cxn modelId="{8540803F-F853-4F7F-8B30-AC24B2D1B4FE}" type="presOf" srcId="{0DFB1608-6E5C-457F-9BD7-161896B82D7D}" destId="{A4970B7E-3059-452E-96CF-EBDE2BB53D89}" srcOrd="1" destOrd="0" presId="urn:microsoft.com/office/officeart/2005/8/layout/pyramid1"/>
    <dgm:cxn modelId="{B16CA893-19A9-4B3B-BC74-A3EE8397964C}" type="presOf" srcId="{F4AB2A64-87C0-4550-AA75-25D43A5712C0}" destId="{1F2EA146-318D-4C86-BBB3-51473D54AE6D}" srcOrd="1" destOrd="0" presId="urn:microsoft.com/office/officeart/2005/8/layout/pyramid1"/>
    <dgm:cxn modelId="{0F8EC6C3-9415-4470-B614-320E4076844A}" srcId="{43826825-29EC-4F75-A9AE-21E655BF6AE3}" destId="{F4AB2A64-87C0-4550-AA75-25D43A5712C0}" srcOrd="2" destOrd="0" parTransId="{2DA5248F-5E0C-45AB-83B4-9BD0EAB881FF}" sibTransId="{AAE0B0A7-2A31-495E-A345-73BA38DC8961}"/>
    <dgm:cxn modelId="{A770061D-3C9A-4020-86DB-2A3F7200B64D}" srcId="{43826825-29EC-4F75-A9AE-21E655BF6AE3}" destId="{B6D2ADAE-F038-44C7-B191-C2F0E575B520}" srcOrd="3" destOrd="0" parTransId="{7D268B21-54E6-4EC5-AE3C-CB2BC3391F24}" sibTransId="{3B50A36C-A25C-474F-9CEC-CB264540E5D7}"/>
    <dgm:cxn modelId="{F5B7960E-9614-49CD-9E39-3C1A77B09F2B}" type="presOf" srcId="{43826825-29EC-4F75-A9AE-21E655BF6AE3}" destId="{C066E3E0-D665-489D-A0F8-1D116DBEDB00}" srcOrd="0" destOrd="0" presId="urn:microsoft.com/office/officeart/2005/8/layout/pyramid1"/>
    <dgm:cxn modelId="{02CA46CC-1D0C-44A3-90D7-9AA2120D586A}" type="presOf" srcId="{4951A580-42A9-42B5-863B-76D436EA1F31}" destId="{C0FE91F9-0A7D-445D-86DA-03C8BBC603C5}" srcOrd="1" destOrd="0" presId="urn:microsoft.com/office/officeart/2005/8/layout/pyramid1"/>
    <dgm:cxn modelId="{4D1DA328-86AA-4198-BF61-0C6E5FF4A4FE}" type="presParOf" srcId="{C066E3E0-D665-489D-A0F8-1D116DBEDB00}" destId="{46AA32A0-A7A4-4B5B-AE1F-46382882ABA9}" srcOrd="0" destOrd="0" presId="urn:microsoft.com/office/officeart/2005/8/layout/pyramid1"/>
    <dgm:cxn modelId="{9A7189C6-73F6-41CF-A2FB-ABB71CC39956}" type="presParOf" srcId="{46AA32A0-A7A4-4B5B-AE1F-46382882ABA9}" destId="{E00D105C-B77C-4036-991A-5F47405E6D55}" srcOrd="0" destOrd="0" presId="urn:microsoft.com/office/officeart/2005/8/layout/pyramid1"/>
    <dgm:cxn modelId="{AC7ECE2D-65A5-4A0E-A0B0-F5DB206209EC}" type="presParOf" srcId="{46AA32A0-A7A4-4B5B-AE1F-46382882ABA9}" destId="{A4970B7E-3059-452E-96CF-EBDE2BB53D89}" srcOrd="1" destOrd="0" presId="urn:microsoft.com/office/officeart/2005/8/layout/pyramid1"/>
    <dgm:cxn modelId="{701D9837-CF55-40C5-962D-240C88A44964}" type="presParOf" srcId="{C066E3E0-D665-489D-A0F8-1D116DBEDB00}" destId="{A633B531-6338-4B7C-BDE7-369222E77CA7}" srcOrd="1" destOrd="0" presId="urn:microsoft.com/office/officeart/2005/8/layout/pyramid1"/>
    <dgm:cxn modelId="{2B6A0C7E-C446-4A5E-AC03-CA5A94CAB8A8}" type="presParOf" srcId="{A633B531-6338-4B7C-BDE7-369222E77CA7}" destId="{342A272D-0953-44EC-89ED-8FBF2FEEB500}" srcOrd="0" destOrd="0" presId="urn:microsoft.com/office/officeart/2005/8/layout/pyramid1"/>
    <dgm:cxn modelId="{B44FDD87-CA99-47B5-84FF-0ECC03DDC1EC}" type="presParOf" srcId="{A633B531-6338-4B7C-BDE7-369222E77CA7}" destId="{C0FE91F9-0A7D-445D-86DA-03C8BBC603C5}" srcOrd="1" destOrd="0" presId="urn:microsoft.com/office/officeart/2005/8/layout/pyramid1"/>
    <dgm:cxn modelId="{B39FBC0D-902E-4C63-96B1-EFEC1D6E0FD4}" type="presParOf" srcId="{C066E3E0-D665-489D-A0F8-1D116DBEDB00}" destId="{2D83E5F4-9D8E-4282-A139-DBE06F4F1A44}" srcOrd="2" destOrd="0" presId="urn:microsoft.com/office/officeart/2005/8/layout/pyramid1"/>
    <dgm:cxn modelId="{6FF4F7CF-AC48-4F96-95BB-D4F13F3C343D}" type="presParOf" srcId="{2D83E5F4-9D8E-4282-A139-DBE06F4F1A44}" destId="{53A9BD03-3138-4C02-A64E-5CC18B6ECE52}" srcOrd="0" destOrd="0" presId="urn:microsoft.com/office/officeart/2005/8/layout/pyramid1"/>
    <dgm:cxn modelId="{BD12844E-7064-4A2B-B5DA-C5B612C93CFB}" type="presParOf" srcId="{2D83E5F4-9D8E-4282-A139-DBE06F4F1A44}" destId="{1F2EA146-318D-4C86-BBB3-51473D54AE6D}" srcOrd="1" destOrd="0" presId="urn:microsoft.com/office/officeart/2005/8/layout/pyramid1"/>
    <dgm:cxn modelId="{C017A217-98A9-4277-A694-92D86A1F171D}" type="presParOf" srcId="{C066E3E0-D665-489D-A0F8-1D116DBEDB00}" destId="{52FC8BA4-DB53-4966-B72F-F820D9CE7023}" srcOrd="3" destOrd="0" presId="urn:microsoft.com/office/officeart/2005/8/layout/pyramid1"/>
    <dgm:cxn modelId="{9D81395B-8B34-4621-8E95-32195562FC44}" type="presParOf" srcId="{52FC8BA4-DB53-4966-B72F-F820D9CE7023}" destId="{303F7391-E0D6-4580-ABD9-F37CC3BCC5C0}" srcOrd="0" destOrd="0" presId="urn:microsoft.com/office/officeart/2005/8/layout/pyramid1"/>
    <dgm:cxn modelId="{73489CCF-C8F2-4350-836A-EDC439E8B171}" type="presParOf" srcId="{52FC8BA4-DB53-4966-B72F-F820D9CE7023}" destId="{7496AC74-3FBB-44BC-85E3-7B1AC21FB00A}" srcOrd="1" destOrd="0" presId="urn:microsoft.com/office/officeart/2005/8/layout/pyramid1"/>
    <dgm:cxn modelId="{CA7B58F7-7C04-4D56-9BC7-42E826A12D38}" type="presParOf" srcId="{C066E3E0-D665-489D-A0F8-1D116DBEDB00}" destId="{A5A14C84-24FF-4330-8680-13FBCADE5F9B}" srcOrd="4" destOrd="0" presId="urn:microsoft.com/office/officeart/2005/8/layout/pyramid1"/>
    <dgm:cxn modelId="{126CBB85-48ED-44EC-B09A-B444F706C78D}" type="presParOf" srcId="{A5A14C84-24FF-4330-8680-13FBCADE5F9B}" destId="{1A035A52-7D33-4869-9BD4-0523B43DDB0A}" srcOrd="0" destOrd="0" presId="urn:microsoft.com/office/officeart/2005/8/layout/pyramid1"/>
    <dgm:cxn modelId="{1C6D7D10-59AE-4589-B057-FA2AB7F44AE1}" type="presParOf" srcId="{A5A14C84-24FF-4330-8680-13FBCADE5F9B}" destId="{29850C9D-4A2B-4BD5-9AAB-B8D5B07D6C6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3826825-29EC-4F75-A9AE-21E655BF6AE3}" type="doc">
      <dgm:prSet loTypeId="urn:microsoft.com/office/officeart/2005/8/layout/pyramid1" loCatId="pyramid" qsTypeId="urn:microsoft.com/office/officeart/2005/8/quickstyle/simple3" qsCatId="simple" csTypeId="urn:microsoft.com/office/officeart/2005/8/colors/colorful2" csCatId="colorful" phldr="1"/>
      <dgm:spPr/>
    </dgm:pt>
    <dgm:pt modelId="{0DFB1608-6E5C-457F-9BD7-161896B82D7D}">
      <dgm:prSet phldrT="[Text]" custT="1"/>
      <dgm:spPr/>
      <dgm:t>
        <a:bodyPr/>
        <a:lstStyle/>
        <a:p>
          <a:pPr algn="ctr">
            <a:spcBef>
              <a:spcPts val="600"/>
            </a:spcBef>
          </a:pPr>
          <a:r>
            <a:rPr lang="en-GB" sz="2200" dirty="0" smtClean="0"/>
            <a:t/>
          </a:r>
          <a:br>
            <a:rPr lang="en-GB" sz="2200" dirty="0" smtClean="0"/>
          </a:br>
          <a:r>
            <a:rPr lang="en-GB" sz="1800" dirty="0" smtClean="0"/>
            <a:t>Slavery</a:t>
          </a:r>
          <a:endParaRPr lang="en-GB" sz="1800" dirty="0"/>
        </a:p>
      </dgm:t>
    </dgm:pt>
    <dgm:pt modelId="{980594EA-1488-45D5-8D08-728259560670}" type="parTrans" cxnId="{5C269C25-B047-4714-8967-8764EDD1B6DC}">
      <dgm:prSet/>
      <dgm:spPr/>
      <dgm:t>
        <a:bodyPr/>
        <a:lstStyle/>
        <a:p>
          <a:endParaRPr lang="en-GB"/>
        </a:p>
      </dgm:t>
    </dgm:pt>
    <dgm:pt modelId="{A2C17CDD-7852-429F-A486-6945DC69DDF8}" type="sibTrans" cxnId="{5C269C25-B047-4714-8967-8764EDD1B6DC}">
      <dgm:prSet/>
      <dgm:spPr/>
      <dgm:t>
        <a:bodyPr/>
        <a:lstStyle/>
        <a:p>
          <a:endParaRPr lang="en-GB"/>
        </a:p>
      </dgm:t>
    </dgm:pt>
    <dgm:pt modelId="{F4AB2A64-87C0-4550-AA75-25D43A5712C0}">
      <dgm:prSet phldrT="[Text]" custT="1"/>
      <dgm:spPr/>
      <dgm:t>
        <a:bodyPr/>
        <a:lstStyle/>
        <a:p>
          <a:pPr algn="ctr"/>
          <a:r>
            <a:rPr lang="en-GB" sz="1800" dirty="0" smtClean="0"/>
            <a:t>Forced or </a:t>
          </a:r>
          <a:br>
            <a:rPr lang="en-GB" sz="1800" dirty="0" smtClean="0"/>
          </a:br>
          <a:r>
            <a:rPr lang="en-GB" sz="1800" dirty="0" smtClean="0"/>
            <a:t>compulsory labour   </a:t>
          </a:r>
          <a:endParaRPr lang="en-GB" sz="1800" dirty="0"/>
        </a:p>
      </dgm:t>
    </dgm:pt>
    <dgm:pt modelId="{2DA5248F-5E0C-45AB-83B4-9BD0EAB881FF}" type="parTrans" cxnId="{0F8EC6C3-9415-4470-B614-320E4076844A}">
      <dgm:prSet/>
      <dgm:spPr/>
      <dgm:t>
        <a:bodyPr/>
        <a:lstStyle/>
        <a:p>
          <a:endParaRPr lang="en-GB"/>
        </a:p>
      </dgm:t>
    </dgm:pt>
    <dgm:pt modelId="{AAE0B0A7-2A31-495E-A345-73BA38DC8961}" type="sibTrans" cxnId="{0F8EC6C3-9415-4470-B614-320E4076844A}">
      <dgm:prSet/>
      <dgm:spPr/>
      <dgm:t>
        <a:bodyPr/>
        <a:lstStyle/>
        <a:p>
          <a:endParaRPr lang="en-GB"/>
        </a:p>
      </dgm:t>
    </dgm:pt>
    <dgm:pt modelId="{1CBAA229-BF39-42B2-871D-9D286A065491}">
      <dgm:prSet phldrT="[Text]" custT="1"/>
      <dgm:spPr/>
      <dgm:t>
        <a:bodyPr/>
        <a:lstStyle/>
        <a:p>
          <a:r>
            <a:rPr lang="en-GB" sz="1800" dirty="0" smtClean="0"/>
            <a:t>Other forms of </a:t>
          </a:r>
          <a:br>
            <a:rPr lang="en-GB" sz="1800" dirty="0" smtClean="0"/>
          </a:br>
          <a:r>
            <a:rPr lang="en-GB" sz="1800" dirty="0" smtClean="0"/>
            <a:t>labour exploitation</a:t>
          </a:r>
          <a:endParaRPr lang="en-GB" sz="1800" dirty="0"/>
        </a:p>
      </dgm:t>
    </dgm:pt>
    <dgm:pt modelId="{559000CB-A5D1-4CDA-B65A-9F6B362D1747}" type="parTrans" cxnId="{D3DCBAA6-CA26-4A86-8FF5-9A2FF8AD851B}">
      <dgm:prSet/>
      <dgm:spPr/>
      <dgm:t>
        <a:bodyPr/>
        <a:lstStyle/>
        <a:p>
          <a:endParaRPr lang="en-GB"/>
        </a:p>
      </dgm:t>
    </dgm:pt>
    <dgm:pt modelId="{EDD0768B-508B-43FF-9EE6-818A5945000F}" type="sibTrans" cxnId="{D3DCBAA6-CA26-4A86-8FF5-9A2FF8AD851B}">
      <dgm:prSet/>
      <dgm:spPr/>
      <dgm:t>
        <a:bodyPr/>
        <a:lstStyle/>
        <a:p>
          <a:endParaRPr lang="en-GB"/>
        </a:p>
      </dgm:t>
    </dgm:pt>
    <dgm:pt modelId="{4951A580-42A9-42B5-863B-76D436EA1F31}">
      <dgm:prSet phldrT="[Text]" custT="1"/>
      <dgm:spPr/>
      <dgm:t>
        <a:bodyPr/>
        <a:lstStyle/>
        <a:p>
          <a:pPr algn="ctr"/>
          <a:r>
            <a:rPr lang="en-GB" sz="1800" dirty="0" smtClean="0"/>
            <a:t>Servitude</a:t>
          </a:r>
          <a:endParaRPr lang="en-GB" sz="1800" dirty="0"/>
        </a:p>
      </dgm:t>
    </dgm:pt>
    <dgm:pt modelId="{63DF20CE-1AB1-4D1C-8DA5-58AB02BC2B2D}" type="parTrans" cxnId="{01F31CB3-3F1C-4D76-847E-598376C62645}">
      <dgm:prSet/>
      <dgm:spPr/>
      <dgm:t>
        <a:bodyPr/>
        <a:lstStyle/>
        <a:p>
          <a:endParaRPr lang="en-GB"/>
        </a:p>
      </dgm:t>
    </dgm:pt>
    <dgm:pt modelId="{F787F951-2AD7-4C52-BCB3-E31F3C0A3511}" type="sibTrans" cxnId="{01F31CB3-3F1C-4D76-847E-598376C62645}">
      <dgm:prSet/>
      <dgm:spPr/>
      <dgm:t>
        <a:bodyPr/>
        <a:lstStyle/>
        <a:p>
          <a:endParaRPr lang="en-GB"/>
        </a:p>
      </dgm:t>
    </dgm:pt>
    <dgm:pt modelId="{B6D2ADAE-F038-44C7-B191-C2F0E575B520}">
      <dgm:prSet phldrT="[Text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dirty="0" smtClean="0"/>
            <a:t>Severe exploitation in an employment relationship</a:t>
          </a:r>
          <a:endParaRPr lang="en-GB" sz="1800" dirty="0"/>
        </a:p>
      </dgm:t>
    </dgm:pt>
    <dgm:pt modelId="{7D268B21-54E6-4EC5-AE3C-CB2BC3391F24}" type="parTrans" cxnId="{A770061D-3C9A-4020-86DB-2A3F7200B64D}">
      <dgm:prSet/>
      <dgm:spPr/>
      <dgm:t>
        <a:bodyPr/>
        <a:lstStyle/>
        <a:p>
          <a:endParaRPr lang="en-GB"/>
        </a:p>
      </dgm:t>
    </dgm:pt>
    <dgm:pt modelId="{3B50A36C-A25C-474F-9CEC-CB264540E5D7}" type="sibTrans" cxnId="{A770061D-3C9A-4020-86DB-2A3F7200B64D}">
      <dgm:prSet/>
      <dgm:spPr/>
      <dgm:t>
        <a:bodyPr/>
        <a:lstStyle/>
        <a:p>
          <a:endParaRPr lang="en-GB"/>
        </a:p>
      </dgm:t>
    </dgm:pt>
    <dgm:pt modelId="{C066E3E0-D665-489D-A0F8-1D116DBEDB00}" type="pres">
      <dgm:prSet presAssocID="{43826825-29EC-4F75-A9AE-21E655BF6AE3}" presName="Name0" presStyleCnt="0">
        <dgm:presLayoutVars>
          <dgm:dir/>
          <dgm:animLvl val="lvl"/>
          <dgm:resizeHandles val="exact"/>
        </dgm:presLayoutVars>
      </dgm:prSet>
      <dgm:spPr/>
    </dgm:pt>
    <dgm:pt modelId="{46AA32A0-A7A4-4B5B-AE1F-46382882ABA9}" type="pres">
      <dgm:prSet presAssocID="{0DFB1608-6E5C-457F-9BD7-161896B82D7D}" presName="Name8" presStyleCnt="0"/>
      <dgm:spPr/>
    </dgm:pt>
    <dgm:pt modelId="{E00D105C-B77C-4036-991A-5F47405E6D55}" type="pres">
      <dgm:prSet presAssocID="{0DFB1608-6E5C-457F-9BD7-161896B82D7D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970B7E-3059-452E-96CF-EBDE2BB53D89}" type="pres">
      <dgm:prSet presAssocID="{0DFB1608-6E5C-457F-9BD7-161896B82D7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633B531-6338-4B7C-BDE7-369222E77CA7}" type="pres">
      <dgm:prSet presAssocID="{4951A580-42A9-42B5-863B-76D436EA1F31}" presName="Name8" presStyleCnt="0"/>
      <dgm:spPr/>
    </dgm:pt>
    <dgm:pt modelId="{342A272D-0953-44EC-89ED-8FBF2FEEB500}" type="pres">
      <dgm:prSet presAssocID="{4951A580-42A9-42B5-863B-76D436EA1F31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0FE91F9-0A7D-445D-86DA-03C8BBC603C5}" type="pres">
      <dgm:prSet presAssocID="{4951A580-42A9-42B5-863B-76D436EA1F3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D83E5F4-9D8E-4282-A139-DBE06F4F1A44}" type="pres">
      <dgm:prSet presAssocID="{F4AB2A64-87C0-4550-AA75-25D43A5712C0}" presName="Name8" presStyleCnt="0"/>
      <dgm:spPr/>
    </dgm:pt>
    <dgm:pt modelId="{53A9BD03-3138-4C02-A64E-5CC18B6ECE52}" type="pres">
      <dgm:prSet presAssocID="{F4AB2A64-87C0-4550-AA75-25D43A5712C0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2EA146-318D-4C86-BBB3-51473D54AE6D}" type="pres">
      <dgm:prSet presAssocID="{F4AB2A64-87C0-4550-AA75-25D43A5712C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2FC8BA4-DB53-4966-B72F-F820D9CE7023}" type="pres">
      <dgm:prSet presAssocID="{B6D2ADAE-F038-44C7-B191-C2F0E575B520}" presName="Name8" presStyleCnt="0"/>
      <dgm:spPr/>
    </dgm:pt>
    <dgm:pt modelId="{303F7391-E0D6-4580-ABD9-F37CC3BCC5C0}" type="pres">
      <dgm:prSet presAssocID="{B6D2ADAE-F038-44C7-B191-C2F0E575B520}" presName="level" presStyleLbl="node1" presStyleIdx="3" presStyleCnt="5" custScaleX="99205" custLinFactNeighborX="216" custLinFactNeighborY="-237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96AC74-3FBB-44BC-85E3-7B1AC21FB00A}" type="pres">
      <dgm:prSet presAssocID="{B6D2ADAE-F038-44C7-B191-C2F0E575B52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5A14C84-24FF-4330-8680-13FBCADE5F9B}" type="pres">
      <dgm:prSet presAssocID="{1CBAA229-BF39-42B2-871D-9D286A065491}" presName="Name8" presStyleCnt="0"/>
      <dgm:spPr/>
    </dgm:pt>
    <dgm:pt modelId="{1A035A52-7D33-4869-9BD4-0523B43DDB0A}" type="pres">
      <dgm:prSet presAssocID="{1CBAA229-BF39-42B2-871D-9D286A065491}" presName="level" presStyleLbl="node1" presStyleIdx="4" presStyleCnt="5" custLinFactNeighborY="2298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850C9D-4A2B-4BD5-9AAB-B8D5B07D6C63}" type="pres">
      <dgm:prSet presAssocID="{1CBAA229-BF39-42B2-871D-9D286A06549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111CFA7-7E35-487B-8355-9FC64FFE12F9}" type="presOf" srcId="{4951A580-42A9-42B5-863B-76D436EA1F31}" destId="{C0FE91F9-0A7D-445D-86DA-03C8BBC603C5}" srcOrd="1" destOrd="0" presId="urn:microsoft.com/office/officeart/2005/8/layout/pyramid1"/>
    <dgm:cxn modelId="{5C269C25-B047-4714-8967-8764EDD1B6DC}" srcId="{43826825-29EC-4F75-A9AE-21E655BF6AE3}" destId="{0DFB1608-6E5C-457F-9BD7-161896B82D7D}" srcOrd="0" destOrd="0" parTransId="{980594EA-1488-45D5-8D08-728259560670}" sibTransId="{A2C17CDD-7852-429F-A486-6945DC69DDF8}"/>
    <dgm:cxn modelId="{46FDB831-3279-4C6F-8DD5-C2BAABC466FD}" type="presOf" srcId="{43826825-29EC-4F75-A9AE-21E655BF6AE3}" destId="{C066E3E0-D665-489D-A0F8-1D116DBEDB00}" srcOrd="0" destOrd="0" presId="urn:microsoft.com/office/officeart/2005/8/layout/pyramid1"/>
    <dgm:cxn modelId="{01F31CB3-3F1C-4D76-847E-598376C62645}" srcId="{43826825-29EC-4F75-A9AE-21E655BF6AE3}" destId="{4951A580-42A9-42B5-863B-76D436EA1F31}" srcOrd="1" destOrd="0" parTransId="{63DF20CE-1AB1-4D1C-8DA5-58AB02BC2B2D}" sibTransId="{F787F951-2AD7-4C52-BCB3-E31F3C0A3511}"/>
    <dgm:cxn modelId="{4C83B8FC-481A-4A4A-84EC-D91B4ACEC14D}" type="presOf" srcId="{F4AB2A64-87C0-4550-AA75-25D43A5712C0}" destId="{1F2EA146-318D-4C86-BBB3-51473D54AE6D}" srcOrd="1" destOrd="0" presId="urn:microsoft.com/office/officeart/2005/8/layout/pyramid1"/>
    <dgm:cxn modelId="{96B2C8AD-D725-4581-981A-661F74B16DB8}" type="presOf" srcId="{B6D2ADAE-F038-44C7-B191-C2F0E575B520}" destId="{303F7391-E0D6-4580-ABD9-F37CC3BCC5C0}" srcOrd="0" destOrd="0" presId="urn:microsoft.com/office/officeart/2005/8/layout/pyramid1"/>
    <dgm:cxn modelId="{F36C3455-5D23-4AA0-A7DA-E1C691970A4C}" type="presOf" srcId="{1CBAA229-BF39-42B2-871D-9D286A065491}" destId="{29850C9D-4A2B-4BD5-9AAB-B8D5B07D6C63}" srcOrd="1" destOrd="0" presId="urn:microsoft.com/office/officeart/2005/8/layout/pyramid1"/>
    <dgm:cxn modelId="{D3DCBAA6-CA26-4A86-8FF5-9A2FF8AD851B}" srcId="{43826825-29EC-4F75-A9AE-21E655BF6AE3}" destId="{1CBAA229-BF39-42B2-871D-9D286A065491}" srcOrd="4" destOrd="0" parTransId="{559000CB-A5D1-4CDA-B65A-9F6B362D1747}" sibTransId="{EDD0768B-508B-43FF-9EE6-818A5945000F}"/>
    <dgm:cxn modelId="{C99C3DB7-F0E6-4209-AD86-0AB080BE45EA}" type="presOf" srcId="{4951A580-42A9-42B5-863B-76D436EA1F31}" destId="{342A272D-0953-44EC-89ED-8FBF2FEEB500}" srcOrd="0" destOrd="0" presId="urn:microsoft.com/office/officeart/2005/8/layout/pyramid1"/>
    <dgm:cxn modelId="{8DBF0E4A-00D3-458C-B658-9D69C88C5D50}" type="presOf" srcId="{B6D2ADAE-F038-44C7-B191-C2F0E575B520}" destId="{7496AC74-3FBB-44BC-85E3-7B1AC21FB00A}" srcOrd="1" destOrd="0" presId="urn:microsoft.com/office/officeart/2005/8/layout/pyramid1"/>
    <dgm:cxn modelId="{050571E7-9D8D-4D1D-A1B0-654019BE00C9}" type="presOf" srcId="{0DFB1608-6E5C-457F-9BD7-161896B82D7D}" destId="{A4970B7E-3059-452E-96CF-EBDE2BB53D89}" srcOrd="1" destOrd="0" presId="urn:microsoft.com/office/officeart/2005/8/layout/pyramid1"/>
    <dgm:cxn modelId="{D8E6D513-536C-40BB-855D-9C0CF0229D60}" type="presOf" srcId="{F4AB2A64-87C0-4550-AA75-25D43A5712C0}" destId="{53A9BD03-3138-4C02-A64E-5CC18B6ECE52}" srcOrd="0" destOrd="0" presId="urn:microsoft.com/office/officeart/2005/8/layout/pyramid1"/>
    <dgm:cxn modelId="{0796B414-4895-4FE9-BF57-7E6A0C6FFA2D}" type="presOf" srcId="{0DFB1608-6E5C-457F-9BD7-161896B82D7D}" destId="{E00D105C-B77C-4036-991A-5F47405E6D55}" srcOrd="0" destOrd="0" presId="urn:microsoft.com/office/officeart/2005/8/layout/pyramid1"/>
    <dgm:cxn modelId="{A770061D-3C9A-4020-86DB-2A3F7200B64D}" srcId="{43826825-29EC-4F75-A9AE-21E655BF6AE3}" destId="{B6D2ADAE-F038-44C7-B191-C2F0E575B520}" srcOrd="3" destOrd="0" parTransId="{7D268B21-54E6-4EC5-AE3C-CB2BC3391F24}" sibTransId="{3B50A36C-A25C-474F-9CEC-CB264540E5D7}"/>
    <dgm:cxn modelId="{0F8EC6C3-9415-4470-B614-320E4076844A}" srcId="{43826825-29EC-4F75-A9AE-21E655BF6AE3}" destId="{F4AB2A64-87C0-4550-AA75-25D43A5712C0}" srcOrd="2" destOrd="0" parTransId="{2DA5248F-5E0C-45AB-83B4-9BD0EAB881FF}" sibTransId="{AAE0B0A7-2A31-495E-A345-73BA38DC8961}"/>
    <dgm:cxn modelId="{05489C68-A0AB-414E-8D34-AA607008D329}" type="presOf" srcId="{1CBAA229-BF39-42B2-871D-9D286A065491}" destId="{1A035A52-7D33-4869-9BD4-0523B43DDB0A}" srcOrd="0" destOrd="0" presId="urn:microsoft.com/office/officeart/2005/8/layout/pyramid1"/>
    <dgm:cxn modelId="{07C362AD-7665-4EB9-8D4C-A1BEFC41EB3E}" type="presParOf" srcId="{C066E3E0-D665-489D-A0F8-1D116DBEDB00}" destId="{46AA32A0-A7A4-4B5B-AE1F-46382882ABA9}" srcOrd="0" destOrd="0" presId="urn:microsoft.com/office/officeart/2005/8/layout/pyramid1"/>
    <dgm:cxn modelId="{872DF7D5-43E2-42DC-9441-93AE308B1911}" type="presParOf" srcId="{46AA32A0-A7A4-4B5B-AE1F-46382882ABA9}" destId="{E00D105C-B77C-4036-991A-5F47405E6D55}" srcOrd="0" destOrd="0" presId="urn:microsoft.com/office/officeart/2005/8/layout/pyramid1"/>
    <dgm:cxn modelId="{6BFC1D61-1051-4629-99CD-DC56074F596E}" type="presParOf" srcId="{46AA32A0-A7A4-4B5B-AE1F-46382882ABA9}" destId="{A4970B7E-3059-452E-96CF-EBDE2BB53D89}" srcOrd="1" destOrd="0" presId="urn:microsoft.com/office/officeart/2005/8/layout/pyramid1"/>
    <dgm:cxn modelId="{BC75528E-0923-4CA8-969E-2D5049C11AB4}" type="presParOf" srcId="{C066E3E0-D665-489D-A0F8-1D116DBEDB00}" destId="{A633B531-6338-4B7C-BDE7-369222E77CA7}" srcOrd="1" destOrd="0" presId="urn:microsoft.com/office/officeart/2005/8/layout/pyramid1"/>
    <dgm:cxn modelId="{2CD18CA7-4758-4D73-934C-0877BBE7FB7B}" type="presParOf" srcId="{A633B531-6338-4B7C-BDE7-369222E77CA7}" destId="{342A272D-0953-44EC-89ED-8FBF2FEEB500}" srcOrd="0" destOrd="0" presId="urn:microsoft.com/office/officeart/2005/8/layout/pyramid1"/>
    <dgm:cxn modelId="{02759A0E-C8E7-40D2-AE94-BA3094E7A9BC}" type="presParOf" srcId="{A633B531-6338-4B7C-BDE7-369222E77CA7}" destId="{C0FE91F9-0A7D-445D-86DA-03C8BBC603C5}" srcOrd="1" destOrd="0" presId="urn:microsoft.com/office/officeart/2005/8/layout/pyramid1"/>
    <dgm:cxn modelId="{4CC0AAC0-8B80-471D-8D48-C637629EAE4A}" type="presParOf" srcId="{C066E3E0-D665-489D-A0F8-1D116DBEDB00}" destId="{2D83E5F4-9D8E-4282-A139-DBE06F4F1A44}" srcOrd="2" destOrd="0" presId="urn:microsoft.com/office/officeart/2005/8/layout/pyramid1"/>
    <dgm:cxn modelId="{96B125C5-2C2C-4B8C-9D32-36CA19D466E7}" type="presParOf" srcId="{2D83E5F4-9D8E-4282-A139-DBE06F4F1A44}" destId="{53A9BD03-3138-4C02-A64E-5CC18B6ECE52}" srcOrd="0" destOrd="0" presId="urn:microsoft.com/office/officeart/2005/8/layout/pyramid1"/>
    <dgm:cxn modelId="{24C54E43-7DC1-4811-88CB-C04E445604E7}" type="presParOf" srcId="{2D83E5F4-9D8E-4282-A139-DBE06F4F1A44}" destId="{1F2EA146-318D-4C86-BBB3-51473D54AE6D}" srcOrd="1" destOrd="0" presId="urn:microsoft.com/office/officeart/2005/8/layout/pyramid1"/>
    <dgm:cxn modelId="{2F0A68C6-2859-4070-8934-6B55CB2AA026}" type="presParOf" srcId="{C066E3E0-D665-489D-A0F8-1D116DBEDB00}" destId="{52FC8BA4-DB53-4966-B72F-F820D9CE7023}" srcOrd="3" destOrd="0" presId="urn:microsoft.com/office/officeart/2005/8/layout/pyramid1"/>
    <dgm:cxn modelId="{978E0BC8-1B1C-4105-8D04-303488B87F81}" type="presParOf" srcId="{52FC8BA4-DB53-4966-B72F-F820D9CE7023}" destId="{303F7391-E0D6-4580-ABD9-F37CC3BCC5C0}" srcOrd="0" destOrd="0" presId="urn:microsoft.com/office/officeart/2005/8/layout/pyramid1"/>
    <dgm:cxn modelId="{6CFC77CF-0D30-43A3-8C4A-87230CFAFDDC}" type="presParOf" srcId="{52FC8BA4-DB53-4966-B72F-F820D9CE7023}" destId="{7496AC74-3FBB-44BC-85E3-7B1AC21FB00A}" srcOrd="1" destOrd="0" presId="urn:microsoft.com/office/officeart/2005/8/layout/pyramid1"/>
    <dgm:cxn modelId="{582DBD70-C629-49FC-88A3-0F8E3A31AB11}" type="presParOf" srcId="{C066E3E0-D665-489D-A0F8-1D116DBEDB00}" destId="{A5A14C84-24FF-4330-8680-13FBCADE5F9B}" srcOrd="4" destOrd="0" presId="urn:microsoft.com/office/officeart/2005/8/layout/pyramid1"/>
    <dgm:cxn modelId="{6E6D98D6-CBDB-4F78-828E-A8DB719E62B1}" type="presParOf" srcId="{A5A14C84-24FF-4330-8680-13FBCADE5F9B}" destId="{1A035A52-7D33-4869-9BD4-0523B43DDB0A}" srcOrd="0" destOrd="0" presId="urn:microsoft.com/office/officeart/2005/8/layout/pyramid1"/>
    <dgm:cxn modelId="{57FD7F2C-6467-44DB-BDAF-019595129683}" type="presParOf" srcId="{A5A14C84-24FF-4330-8680-13FBCADE5F9B}" destId="{29850C9D-4A2B-4BD5-9AAB-B8D5B07D6C6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6158FF-9147-4B33-8F3F-5EF4A6735EFA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75B4A46-B992-48A6-93FE-71C4340EC096}">
      <dgm:prSet phldrT="[Text]"/>
      <dgm:spPr>
        <a:solidFill>
          <a:srgbClr val="00246C"/>
        </a:solidFill>
      </dgm:spPr>
      <dgm:t>
        <a:bodyPr/>
        <a:lstStyle/>
        <a:p>
          <a:r>
            <a:rPr lang="en-GB" dirty="0" smtClean="0"/>
            <a:t>Labour exploitation</a:t>
          </a:r>
          <a:endParaRPr lang="en-GB" dirty="0"/>
        </a:p>
      </dgm:t>
    </dgm:pt>
    <dgm:pt modelId="{744CE3EA-2CCF-465F-A573-3136B14F24F1}" type="parTrans" cxnId="{1651A71A-6735-42FB-8B0D-301F7BF6CA0A}">
      <dgm:prSet/>
      <dgm:spPr/>
      <dgm:t>
        <a:bodyPr/>
        <a:lstStyle/>
        <a:p>
          <a:endParaRPr lang="en-GB"/>
        </a:p>
      </dgm:t>
    </dgm:pt>
    <dgm:pt modelId="{C5392BB6-3C99-424A-B616-034C923B303B}" type="sibTrans" cxnId="{1651A71A-6735-42FB-8B0D-301F7BF6CA0A}">
      <dgm:prSet/>
      <dgm:spPr/>
      <dgm:t>
        <a:bodyPr/>
        <a:lstStyle/>
        <a:p>
          <a:endParaRPr lang="en-GB"/>
        </a:p>
      </dgm:t>
    </dgm:pt>
    <dgm:pt modelId="{BAE60BF2-7FE9-4B67-9CC8-C0B6EE5CF558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 smtClean="0"/>
            <a:t>Risk factors relating to legal and institutional framework</a:t>
          </a:r>
          <a:endParaRPr lang="en-GB" dirty="0"/>
        </a:p>
      </dgm:t>
    </dgm:pt>
    <dgm:pt modelId="{507DC175-BCFC-4DD3-8681-F7161C3D1D05}" type="parTrans" cxnId="{FC366D96-8DCD-44AA-95EE-6F043C6CB714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1DF9A13B-4917-4455-815D-13FAEC9100CF}" type="sibTrans" cxnId="{FC366D96-8DCD-44AA-95EE-6F043C6CB714}">
      <dgm:prSet/>
      <dgm:spPr/>
      <dgm:t>
        <a:bodyPr/>
        <a:lstStyle/>
        <a:p>
          <a:endParaRPr lang="en-GB"/>
        </a:p>
      </dgm:t>
    </dgm:pt>
    <dgm:pt modelId="{3E2AE6E9-52BF-45E1-B1A9-27BBDFE76E70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 smtClean="0"/>
            <a:t>Risk factors relating to workers personally </a:t>
          </a:r>
          <a:endParaRPr lang="en-GB" dirty="0"/>
        </a:p>
      </dgm:t>
    </dgm:pt>
    <dgm:pt modelId="{D1FBC83B-E8F3-4478-BBCC-4374B4E7FEB9}" type="parTrans" cxnId="{AA6ABFFA-C414-4963-8E97-253708B4AC91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BF2CF340-5FC7-426C-98BE-F8592C5D0F7A}" type="sibTrans" cxnId="{AA6ABFFA-C414-4963-8E97-253708B4AC91}">
      <dgm:prSet/>
      <dgm:spPr/>
      <dgm:t>
        <a:bodyPr/>
        <a:lstStyle/>
        <a:p>
          <a:endParaRPr lang="en-GB"/>
        </a:p>
      </dgm:t>
    </dgm:pt>
    <dgm:pt modelId="{25B2FF20-F4F1-4B4E-87ED-AE9C428F2299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 smtClean="0"/>
            <a:t>Risk factors relating to workplaces</a:t>
          </a:r>
          <a:endParaRPr lang="en-GB" dirty="0"/>
        </a:p>
      </dgm:t>
    </dgm:pt>
    <dgm:pt modelId="{9F1387AA-9953-4C9B-A529-B7D0AC8C6817}" type="parTrans" cxnId="{73D42851-D8F7-479A-B62C-B017E3BA4869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9B3FF306-4E3D-4BCD-80D8-09658F29B2C0}" type="sibTrans" cxnId="{73D42851-D8F7-479A-B62C-B017E3BA4869}">
      <dgm:prSet/>
      <dgm:spPr/>
      <dgm:t>
        <a:bodyPr/>
        <a:lstStyle/>
        <a:p>
          <a:endParaRPr lang="en-GB"/>
        </a:p>
      </dgm:t>
    </dgm:pt>
    <dgm:pt modelId="{20850FF5-C6C5-447D-9690-7CF7947AFD22}">
      <dgm:prSet phldrT="[Text]"/>
      <dgm:spPr>
        <a:solidFill>
          <a:schemeClr val="accent1"/>
        </a:solidFill>
      </dgm:spPr>
      <dgm:t>
        <a:bodyPr/>
        <a:lstStyle/>
        <a:p>
          <a:r>
            <a:rPr lang="en-GB" dirty="0" smtClean="0"/>
            <a:t>Risk factors created by employers</a:t>
          </a:r>
          <a:endParaRPr lang="en-GB" dirty="0"/>
        </a:p>
      </dgm:t>
    </dgm:pt>
    <dgm:pt modelId="{A32837B1-538A-4342-83CE-0458444723B1}" type="parTrans" cxnId="{A5658DA8-8986-46D4-A97B-42AE6F72EB0F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651B20D2-E549-4093-B36C-B67F98D9EFBF}" type="sibTrans" cxnId="{A5658DA8-8986-46D4-A97B-42AE6F72EB0F}">
      <dgm:prSet/>
      <dgm:spPr/>
      <dgm:t>
        <a:bodyPr/>
        <a:lstStyle/>
        <a:p>
          <a:endParaRPr lang="en-GB"/>
        </a:p>
      </dgm:t>
    </dgm:pt>
    <dgm:pt modelId="{1FD99504-4E2E-407C-8A96-675B2BD4002E}" type="pres">
      <dgm:prSet presAssocID="{F66158FF-9147-4B33-8F3F-5EF4A6735EF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B7B1F117-B7B3-42CD-A1E2-BC0FA83A6608}" type="pres">
      <dgm:prSet presAssocID="{A75B4A46-B992-48A6-93FE-71C4340EC096}" presName="centerShape" presStyleLbl="node0" presStyleIdx="0" presStyleCnt="1"/>
      <dgm:spPr/>
      <dgm:t>
        <a:bodyPr/>
        <a:lstStyle/>
        <a:p>
          <a:endParaRPr lang="en-GB"/>
        </a:p>
      </dgm:t>
    </dgm:pt>
    <dgm:pt modelId="{D46FAC81-14D6-4158-AD26-B977E746803C}" type="pres">
      <dgm:prSet presAssocID="{507DC175-BCFC-4DD3-8681-F7161C3D1D05}" presName="parTrans" presStyleLbl="bgSibTrans2D1" presStyleIdx="0" presStyleCnt="4"/>
      <dgm:spPr/>
      <dgm:t>
        <a:bodyPr/>
        <a:lstStyle/>
        <a:p>
          <a:endParaRPr lang="en-GB"/>
        </a:p>
      </dgm:t>
    </dgm:pt>
    <dgm:pt modelId="{1C4A60AB-24B1-4C1E-9A7E-3002A7590EE7}" type="pres">
      <dgm:prSet presAssocID="{BAE60BF2-7FE9-4B67-9CC8-C0B6EE5CF558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0D3A08-0169-4209-A4CF-B0E954A6BD2E}" type="pres">
      <dgm:prSet presAssocID="{D1FBC83B-E8F3-4478-BBCC-4374B4E7FEB9}" presName="parTrans" presStyleLbl="bgSibTrans2D1" presStyleIdx="1" presStyleCnt="4"/>
      <dgm:spPr/>
      <dgm:t>
        <a:bodyPr/>
        <a:lstStyle/>
        <a:p>
          <a:endParaRPr lang="en-GB"/>
        </a:p>
      </dgm:t>
    </dgm:pt>
    <dgm:pt modelId="{E6ABF89A-9925-4BAD-9145-8CBEE7E524B0}" type="pres">
      <dgm:prSet presAssocID="{3E2AE6E9-52BF-45E1-B1A9-27BBDFE76E7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5F3CF66-3885-4BBB-ABF7-3A83288E595A}" type="pres">
      <dgm:prSet presAssocID="{9F1387AA-9953-4C9B-A529-B7D0AC8C6817}" presName="parTrans" presStyleLbl="bgSibTrans2D1" presStyleIdx="2" presStyleCnt="4"/>
      <dgm:spPr/>
      <dgm:t>
        <a:bodyPr/>
        <a:lstStyle/>
        <a:p>
          <a:endParaRPr lang="en-GB"/>
        </a:p>
      </dgm:t>
    </dgm:pt>
    <dgm:pt modelId="{9BA78705-6E72-4DE9-9AB3-A2B60A822C95}" type="pres">
      <dgm:prSet presAssocID="{25B2FF20-F4F1-4B4E-87ED-AE9C428F229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EB8A681-2F98-4CBF-8E78-E3CFDC6ADFE0}" type="pres">
      <dgm:prSet presAssocID="{A32837B1-538A-4342-83CE-0458444723B1}" presName="parTrans" presStyleLbl="bgSibTrans2D1" presStyleIdx="3" presStyleCnt="4"/>
      <dgm:spPr/>
      <dgm:t>
        <a:bodyPr/>
        <a:lstStyle/>
        <a:p>
          <a:endParaRPr lang="en-GB"/>
        </a:p>
      </dgm:t>
    </dgm:pt>
    <dgm:pt modelId="{CD034E43-AF75-4567-8289-9142604B4F6D}" type="pres">
      <dgm:prSet presAssocID="{20850FF5-C6C5-447D-9690-7CF7947AFD2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5658DA8-8986-46D4-A97B-42AE6F72EB0F}" srcId="{A75B4A46-B992-48A6-93FE-71C4340EC096}" destId="{20850FF5-C6C5-447D-9690-7CF7947AFD22}" srcOrd="3" destOrd="0" parTransId="{A32837B1-538A-4342-83CE-0458444723B1}" sibTransId="{651B20D2-E549-4093-B36C-B67F98D9EFBF}"/>
    <dgm:cxn modelId="{CE28696F-73F8-46D9-BC5D-62B36A307543}" type="presOf" srcId="{3E2AE6E9-52BF-45E1-B1A9-27BBDFE76E70}" destId="{E6ABF89A-9925-4BAD-9145-8CBEE7E524B0}" srcOrd="0" destOrd="0" presId="urn:microsoft.com/office/officeart/2005/8/layout/radial4"/>
    <dgm:cxn modelId="{AA6ABFFA-C414-4963-8E97-253708B4AC91}" srcId="{A75B4A46-B992-48A6-93FE-71C4340EC096}" destId="{3E2AE6E9-52BF-45E1-B1A9-27BBDFE76E70}" srcOrd="1" destOrd="0" parTransId="{D1FBC83B-E8F3-4478-BBCC-4374B4E7FEB9}" sibTransId="{BF2CF340-5FC7-426C-98BE-F8592C5D0F7A}"/>
    <dgm:cxn modelId="{7B10F7D9-E5B5-4528-9479-2C4D83257A2C}" type="presOf" srcId="{D1FBC83B-E8F3-4478-BBCC-4374B4E7FEB9}" destId="{780D3A08-0169-4209-A4CF-B0E954A6BD2E}" srcOrd="0" destOrd="0" presId="urn:microsoft.com/office/officeart/2005/8/layout/radial4"/>
    <dgm:cxn modelId="{1651A71A-6735-42FB-8B0D-301F7BF6CA0A}" srcId="{F66158FF-9147-4B33-8F3F-5EF4A6735EFA}" destId="{A75B4A46-B992-48A6-93FE-71C4340EC096}" srcOrd="0" destOrd="0" parTransId="{744CE3EA-2CCF-465F-A573-3136B14F24F1}" sibTransId="{C5392BB6-3C99-424A-B616-034C923B303B}"/>
    <dgm:cxn modelId="{96BF153D-9B60-4E73-BDED-E6EE1A3DE93C}" type="presOf" srcId="{25B2FF20-F4F1-4B4E-87ED-AE9C428F2299}" destId="{9BA78705-6E72-4DE9-9AB3-A2B60A822C95}" srcOrd="0" destOrd="0" presId="urn:microsoft.com/office/officeart/2005/8/layout/radial4"/>
    <dgm:cxn modelId="{73D42851-D8F7-479A-B62C-B017E3BA4869}" srcId="{A75B4A46-B992-48A6-93FE-71C4340EC096}" destId="{25B2FF20-F4F1-4B4E-87ED-AE9C428F2299}" srcOrd="2" destOrd="0" parTransId="{9F1387AA-9953-4C9B-A529-B7D0AC8C6817}" sibTransId="{9B3FF306-4E3D-4BCD-80D8-09658F29B2C0}"/>
    <dgm:cxn modelId="{56D62CF3-5835-4EA1-9A65-6B1E023634DE}" type="presOf" srcId="{BAE60BF2-7FE9-4B67-9CC8-C0B6EE5CF558}" destId="{1C4A60AB-24B1-4C1E-9A7E-3002A7590EE7}" srcOrd="0" destOrd="0" presId="urn:microsoft.com/office/officeart/2005/8/layout/radial4"/>
    <dgm:cxn modelId="{CCA5F00E-E8B2-445A-83FB-7D7BD7E9AAD0}" type="presOf" srcId="{9F1387AA-9953-4C9B-A529-B7D0AC8C6817}" destId="{75F3CF66-3885-4BBB-ABF7-3A83288E595A}" srcOrd="0" destOrd="0" presId="urn:microsoft.com/office/officeart/2005/8/layout/radial4"/>
    <dgm:cxn modelId="{FC366D96-8DCD-44AA-95EE-6F043C6CB714}" srcId="{A75B4A46-B992-48A6-93FE-71C4340EC096}" destId="{BAE60BF2-7FE9-4B67-9CC8-C0B6EE5CF558}" srcOrd="0" destOrd="0" parTransId="{507DC175-BCFC-4DD3-8681-F7161C3D1D05}" sibTransId="{1DF9A13B-4917-4455-815D-13FAEC9100CF}"/>
    <dgm:cxn modelId="{C586544D-0FB5-4D7C-83C5-A8C61EECA572}" type="presOf" srcId="{A75B4A46-B992-48A6-93FE-71C4340EC096}" destId="{B7B1F117-B7B3-42CD-A1E2-BC0FA83A6608}" srcOrd="0" destOrd="0" presId="urn:microsoft.com/office/officeart/2005/8/layout/radial4"/>
    <dgm:cxn modelId="{682BDAE3-7D55-4073-8244-3F248685E6B4}" type="presOf" srcId="{507DC175-BCFC-4DD3-8681-F7161C3D1D05}" destId="{D46FAC81-14D6-4158-AD26-B977E746803C}" srcOrd="0" destOrd="0" presId="urn:microsoft.com/office/officeart/2005/8/layout/radial4"/>
    <dgm:cxn modelId="{D0E31F52-8B2F-4004-AF82-0FA39A83858A}" type="presOf" srcId="{20850FF5-C6C5-447D-9690-7CF7947AFD22}" destId="{CD034E43-AF75-4567-8289-9142604B4F6D}" srcOrd="0" destOrd="0" presId="urn:microsoft.com/office/officeart/2005/8/layout/radial4"/>
    <dgm:cxn modelId="{131BC585-0329-49D1-ACEF-A9C9DBAD065C}" type="presOf" srcId="{A32837B1-538A-4342-83CE-0458444723B1}" destId="{5EB8A681-2F98-4CBF-8E78-E3CFDC6ADFE0}" srcOrd="0" destOrd="0" presId="urn:microsoft.com/office/officeart/2005/8/layout/radial4"/>
    <dgm:cxn modelId="{4EFE134B-5B85-4D0D-B03C-37642CA246E4}" type="presOf" srcId="{F66158FF-9147-4B33-8F3F-5EF4A6735EFA}" destId="{1FD99504-4E2E-407C-8A96-675B2BD4002E}" srcOrd="0" destOrd="0" presId="urn:microsoft.com/office/officeart/2005/8/layout/radial4"/>
    <dgm:cxn modelId="{7A5A7D74-A10A-42B0-A2A7-FC617F3C7909}" type="presParOf" srcId="{1FD99504-4E2E-407C-8A96-675B2BD4002E}" destId="{B7B1F117-B7B3-42CD-A1E2-BC0FA83A6608}" srcOrd="0" destOrd="0" presId="urn:microsoft.com/office/officeart/2005/8/layout/radial4"/>
    <dgm:cxn modelId="{28E3F4E8-9AFF-42F2-88CA-BBCCE8B842FA}" type="presParOf" srcId="{1FD99504-4E2E-407C-8A96-675B2BD4002E}" destId="{D46FAC81-14D6-4158-AD26-B977E746803C}" srcOrd="1" destOrd="0" presId="urn:microsoft.com/office/officeart/2005/8/layout/radial4"/>
    <dgm:cxn modelId="{102EAF25-2CC8-4770-9A8B-835ED5FADFF4}" type="presParOf" srcId="{1FD99504-4E2E-407C-8A96-675B2BD4002E}" destId="{1C4A60AB-24B1-4C1E-9A7E-3002A7590EE7}" srcOrd="2" destOrd="0" presId="urn:microsoft.com/office/officeart/2005/8/layout/radial4"/>
    <dgm:cxn modelId="{46363F6B-89D0-4452-9AF3-F1F0CC18C4F1}" type="presParOf" srcId="{1FD99504-4E2E-407C-8A96-675B2BD4002E}" destId="{780D3A08-0169-4209-A4CF-B0E954A6BD2E}" srcOrd="3" destOrd="0" presId="urn:microsoft.com/office/officeart/2005/8/layout/radial4"/>
    <dgm:cxn modelId="{CC2110AB-4E10-4514-828B-A86E4F85FC20}" type="presParOf" srcId="{1FD99504-4E2E-407C-8A96-675B2BD4002E}" destId="{E6ABF89A-9925-4BAD-9145-8CBEE7E524B0}" srcOrd="4" destOrd="0" presId="urn:microsoft.com/office/officeart/2005/8/layout/radial4"/>
    <dgm:cxn modelId="{3452F4F9-F0E9-4E1D-8BEF-6290EAF5F7DE}" type="presParOf" srcId="{1FD99504-4E2E-407C-8A96-675B2BD4002E}" destId="{75F3CF66-3885-4BBB-ABF7-3A83288E595A}" srcOrd="5" destOrd="0" presId="urn:microsoft.com/office/officeart/2005/8/layout/radial4"/>
    <dgm:cxn modelId="{A6F1CFA3-83FA-419D-A437-BB1EAE95B2DF}" type="presParOf" srcId="{1FD99504-4E2E-407C-8A96-675B2BD4002E}" destId="{9BA78705-6E72-4DE9-9AB3-A2B60A822C95}" srcOrd="6" destOrd="0" presId="urn:microsoft.com/office/officeart/2005/8/layout/radial4"/>
    <dgm:cxn modelId="{D3A3710F-15B9-46D7-A196-D559B50D7FB4}" type="presParOf" srcId="{1FD99504-4E2E-407C-8A96-675B2BD4002E}" destId="{5EB8A681-2F98-4CBF-8E78-E3CFDC6ADFE0}" srcOrd="7" destOrd="0" presId="urn:microsoft.com/office/officeart/2005/8/layout/radial4"/>
    <dgm:cxn modelId="{A9C3A801-8D56-4ACA-B4B6-DC5C14187C6A}" type="presParOf" srcId="{1FD99504-4E2E-407C-8A96-675B2BD4002E}" destId="{CD034E43-AF75-4567-8289-9142604B4F6D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BEA7DB-D773-4E5E-980B-597A74F5A9D2}">
      <dsp:nvSpPr>
        <dsp:cNvPr id="0" name=""/>
        <dsp:cNvSpPr/>
      </dsp:nvSpPr>
      <dsp:spPr>
        <a:xfrm rot="16200000">
          <a:off x="1084090" y="-1069931"/>
          <a:ext cx="1443285" cy="3583148"/>
        </a:xfrm>
        <a:prstGeom prst="round1Rect">
          <a:avLst/>
        </a:prstGeom>
        <a:solidFill>
          <a:srgbClr val="00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rgbClr val="F9DD16"/>
              </a:solidFill>
            </a:rPr>
            <a:t>Social policies</a:t>
          </a:r>
          <a:endParaRPr lang="en-GB" sz="2400" kern="1200" dirty="0">
            <a:solidFill>
              <a:srgbClr val="F9DD16"/>
            </a:solidFill>
          </a:endParaRPr>
        </a:p>
      </dsp:txBody>
      <dsp:txXfrm rot="5400000">
        <a:off x="14159" y="0"/>
        <a:ext cx="3583148" cy="1082464"/>
      </dsp:txXfrm>
    </dsp:sp>
    <dsp:sp modelId="{3329B371-2FD4-4137-A312-51A7F732A04B}">
      <dsp:nvSpPr>
        <dsp:cNvPr id="0" name=""/>
        <dsp:cNvSpPr/>
      </dsp:nvSpPr>
      <dsp:spPr>
        <a:xfrm>
          <a:off x="3540671" y="6812"/>
          <a:ext cx="3526513" cy="1443285"/>
        </a:xfrm>
        <a:prstGeom prst="round1Rect">
          <a:avLst/>
        </a:prstGeom>
        <a:solidFill>
          <a:srgbClr val="00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rgbClr val="F9DD16"/>
              </a:solidFill>
              <a:latin typeface="Calibri"/>
              <a:ea typeface="+mn-ea"/>
              <a:cs typeface="+mn-cs"/>
            </a:rPr>
            <a:t>Migration policies</a:t>
          </a:r>
          <a:endParaRPr lang="en-GB" sz="2400" kern="1200" dirty="0">
            <a:solidFill>
              <a:srgbClr val="F9DD16"/>
            </a:solidFill>
          </a:endParaRPr>
        </a:p>
      </dsp:txBody>
      <dsp:txXfrm>
        <a:off x="3540671" y="6812"/>
        <a:ext cx="3526513" cy="1082464"/>
      </dsp:txXfrm>
    </dsp:sp>
    <dsp:sp modelId="{B6E21B71-2958-4B2D-BD67-90AD39309B9B}">
      <dsp:nvSpPr>
        <dsp:cNvPr id="0" name=""/>
        <dsp:cNvSpPr/>
      </dsp:nvSpPr>
      <dsp:spPr>
        <a:xfrm rot="10800000">
          <a:off x="14158" y="1443285"/>
          <a:ext cx="3526513" cy="1443285"/>
        </a:xfrm>
        <a:prstGeom prst="round1Rect">
          <a:avLst/>
        </a:prstGeom>
        <a:solidFill>
          <a:srgbClr val="00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>
            <a:solidFill>
              <a:srgbClr val="F9DD16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rgbClr val="F9DD16"/>
              </a:solidFill>
            </a:rPr>
            <a:t>Free movement </a:t>
          </a:r>
          <a:br>
            <a:rPr lang="en-GB" sz="2400" kern="1200" dirty="0" smtClean="0">
              <a:solidFill>
                <a:srgbClr val="F9DD16"/>
              </a:solidFill>
            </a:rPr>
          </a:br>
          <a:r>
            <a:rPr lang="en-GB" sz="2400" kern="1200" dirty="0" smtClean="0">
              <a:solidFill>
                <a:srgbClr val="F9DD16"/>
              </a:solidFill>
            </a:rPr>
            <a:t>of workers</a:t>
          </a:r>
          <a:endParaRPr lang="en-GB" sz="2400" kern="1200" dirty="0">
            <a:solidFill>
              <a:srgbClr val="F9DD16"/>
            </a:solidFill>
          </a:endParaRPr>
        </a:p>
      </dsp:txBody>
      <dsp:txXfrm rot="10800000">
        <a:off x="14158" y="1804106"/>
        <a:ext cx="3526513" cy="1082464"/>
      </dsp:txXfrm>
    </dsp:sp>
    <dsp:sp modelId="{C803A573-A61C-4CD3-8F0D-F3E3E4B2DACF}">
      <dsp:nvSpPr>
        <dsp:cNvPr id="0" name=""/>
        <dsp:cNvSpPr/>
      </dsp:nvSpPr>
      <dsp:spPr>
        <a:xfrm rot="5400000">
          <a:off x="4582285" y="401671"/>
          <a:ext cx="1443285" cy="3526513"/>
        </a:xfrm>
        <a:prstGeom prst="round1Rect">
          <a:avLst/>
        </a:prstGeom>
        <a:solidFill>
          <a:srgbClr val="00339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896" tIns="56896" rIns="56896" bIns="56896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 smtClean="0">
            <a:solidFill>
              <a:srgbClr val="F9DD16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solidFill>
                <a:srgbClr val="F9DD16"/>
              </a:solidFill>
            </a:rPr>
            <a:t>Criminal justice and</a:t>
          </a:r>
          <a:br>
            <a:rPr lang="en-GB" sz="2400" kern="1200" dirty="0" smtClean="0">
              <a:solidFill>
                <a:srgbClr val="F9DD16"/>
              </a:solidFill>
            </a:rPr>
          </a:br>
          <a:r>
            <a:rPr lang="en-GB" sz="2400" kern="1200" dirty="0" smtClean="0">
              <a:solidFill>
                <a:srgbClr val="F9DD16"/>
              </a:solidFill>
            </a:rPr>
            <a:t>victims’ rights</a:t>
          </a:r>
          <a:endParaRPr lang="en-GB" sz="2400" kern="1200" dirty="0">
            <a:solidFill>
              <a:srgbClr val="F9DD16"/>
            </a:solidFill>
          </a:endParaRPr>
        </a:p>
      </dsp:txBody>
      <dsp:txXfrm rot="-5400000">
        <a:off x="3540672" y="1804106"/>
        <a:ext cx="3526513" cy="1082464"/>
      </dsp:txXfrm>
    </dsp:sp>
    <dsp:sp modelId="{10C46B82-00E1-4579-BFA7-C5DE55C4BE6E}">
      <dsp:nvSpPr>
        <dsp:cNvPr id="0" name=""/>
        <dsp:cNvSpPr/>
      </dsp:nvSpPr>
      <dsp:spPr>
        <a:xfrm>
          <a:off x="2128151" y="890539"/>
          <a:ext cx="2796722" cy="1119116"/>
        </a:xfrm>
        <a:prstGeom prst="roundRect">
          <a:avLst/>
        </a:prstGeom>
        <a:solidFill>
          <a:srgbClr val="F9DD1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0" kern="1200" dirty="0" smtClean="0">
              <a:solidFill>
                <a:srgbClr val="002060"/>
              </a:solidFill>
            </a:rPr>
            <a:t>Severe labour exploitation of workers</a:t>
          </a:r>
          <a:endParaRPr lang="en-GB" sz="2400" b="0" kern="1200" dirty="0">
            <a:solidFill>
              <a:srgbClr val="002060"/>
            </a:solidFill>
          </a:endParaRPr>
        </a:p>
      </dsp:txBody>
      <dsp:txXfrm>
        <a:off x="2182782" y="945170"/>
        <a:ext cx="2687460" cy="10098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0D105C-B77C-4036-991A-5F47405E6D55}">
      <dsp:nvSpPr>
        <dsp:cNvPr id="0" name=""/>
        <dsp:cNvSpPr/>
      </dsp:nvSpPr>
      <dsp:spPr>
        <a:xfrm>
          <a:off x="2519412" y="0"/>
          <a:ext cx="1259706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/>
          </a:r>
          <a:br>
            <a:rPr lang="en-GB" sz="2200" kern="1200" dirty="0" smtClean="0"/>
          </a:br>
          <a:r>
            <a:rPr lang="en-GB" sz="1800" kern="1200" dirty="0" smtClean="0"/>
            <a:t>Slavery</a:t>
          </a:r>
          <a:endParaRPr lang="en-GB" sz="1800" kern="1200" dirty="0"/>
        </a:p>
      </dsp:txBody>
      <dsp:txXfrm>
        <a:off x="2519412" y="0"/>
        <a:ext cx="1259706" cy="638636"/>
      </dsp:txXfrm>
    </dsp:sp>
    <dsp:sp modelId="{342A272D-0953-44EC-89ED-8FBF2FEEB500}">
      <dsp:nvSpPr>
        <dsp:cNvPr id="0" name=""/>
        <dsp:cNvSpPr/>
      </dsp:nvSpPr>
      <dsp:spPr>
        <a:xfrm>
          <a:off x="1889559" y="638636"/>
          <a:ext cx="2519412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50000"/>
                <a:satMod val="300000"/>
              </a:schemeClr>
            </a:gs>
            <a:gs pos="35000">
              <a:schemeClr val="accent2">
                <a:hueOff val="1170380"/>
                <a:satOff val="-1460"/>
                <a:lumOff val="343"/>
                <a:alphaOff val="0"/>
                <a:tint val="37000"/>
                <a:satMod val="30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Servitude</a:t>
          </a:r>
          <a:endParaRPr lang="en-GB" sz="1800" kern="1200" dirty="0"/>
        </a:p>
      </dsp:txBody>
      <dsp:txXfrm>
        <a:off x="2330456" y="638636"/>
        <a:ext cx="1637618" cy="638636"/>
      </dsp:txXfrm>
    </dsp:sp>
    <dsp:sp modelId="{53A9BD03-3138-4C02-A64E-5CC18B6ECE52}">
      <dsp:nvSpPr>
        <dsp:cNvPr id="0" name=""/>
        <dsp:cNvSpPr/>
      </dsp:nvSpPr>
      <dsp:spPr>
        <a:xfrm>
          <a:off x="1259706" y="1277272"/>
          <a:ext cx="3779119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Forced or </a:t>
          </a:r>
          <a:br>
            <a:rPr lang="en-GB" sz="1800" kern="1200" dirty="0" smtClean="0"/>
          </a:br>
          <a:r>
            <a:rPr lang="en-GB" sz="1800" kern="1200" dirty="0" smtClean="0"/>
            <a:t>compulsory labour   </a:t>
          </a:r>
          <a:endParaRPr lang="en-GB" sz="1800" kern="1200" dirty="0"/>
        </a:p>
      </dsp:txBody>
      <dsp:txXfrm>
        <a:off x="1921052" y="1277272"/>
        <a:ext cx="2456427" cy="638636"/>
      </dsp:txXfrm>
    </dsp:sp>
    <dsp:sp modelId="{303F7391-E0D6-4580-ABD9-F37CC3BCC5C0}">
      <dsp:nvSpPr>
        <dsp:cNvPr id="0" name=""/>
        <dsp:cNvSpPr/>
      </dsp:nvSpPr>
      <dsp:spPr>
        <a:xfrm>
          <a:off x="660766" y="1900753"/>
          <a:ext cx="4998766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tint val="50000"/>
                <a:satMod val="300000"/>
              </a:schemeClr>
            </a:gs>
            <a:gs pos="35000">
              <a:schemeClr val="accent2">
                <a:hueOff val="3511139"/>
                <a:satOff val="-4379"/>
                <a:lumOff val="1030"/>
                <a:alphaOff val="0"/>
                <a:tint val="37000"/>
                <a:satMod val="30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kern="1200" dirty="0" smtClean="0"/>
            <a:t>Severe exploitation in an employment relationship</a:t>
          </a:r>
          <a:endParaRPr lang="en-GB" sz="1800" kern="1200" dirty="0"/>
        </a:p>
      </dsp:txBody>
      <dsp:txXfrm>
        <a:off x="1535550" y="1900753"/>
        <a:ext cx="3249198" cy="638636"/>
      </dsp:txXfrm>
    </dsp:sp>
    <dsp:sp modelId="{1A035A52-7D33-4869-9BD4-0523B43DDB0A}">
      <dsp:nvSpPr>
        <dsp:cNvPr id="0" name=""/>
        <dsp:cNvSpPr/>
      </dsp:nvSpPr>
      <dsp:spPr>
        <a:xfrm>
          <a:off x="0" y="2554544"/>
          <a:ext cx="6298532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Other forms of </a:t>
          </a:r>
          <a:br>
            <a:rPr lang="en-GB" sz="1800" kern="1200" dirty="0" smtClean="0"/>
          </a:br>
          <a:r>
            <a:rPr lang="en-GB" sz="1800" kern="1200" dirty="0" smtClean="0"/>
            <a:t>labour exploitation</a:t>
          </a:r>
          <a:endParaRPr lang="en-GB" sz="1800" kern="1200" dirty="0"/>
        </a:p>
      </dsp:txBody>
      <dsp:txXfrm>
        <a:off x="1102243" y="2554544"/>
        <a:ext cx="4094045" cy="6386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0D105C-B77C-4036-991A-5F47405E6D55}">
      <dsp:nvSpPr>
        <dsp:cNvPr id="0" name=""/>
        <dsp:cNvSpPr/>
      </dsp:nvSpPr>
      <dsp:spPr>
        <a:xfrm>
          <a:off x="2519412" y="0"/>
          <a:ext cx="1259706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/>
            <a:t/>
          </a:r>
          <a:br>
            <a:rPr lang="en-GB" sz="2200" kern="1200" dirty="0" smtClean="0"/>
          </a:br>
          <a:r>
            <a:rPr lang="en-GB" sz="1800" kern="1200" dirty="0" smtClean="0"/>
            <a:t>Slavery</a:t>
          </a:r>
          <a:endParaRPr lang="en-GB" sz="1800" kern="1200" dirty="0"/>
        </a:p>
      </dsp:txBody>
      <dsp:txXfrm>
        <a:off x="2519412" y="0"/>
        <a:ext cx="1259706" cy="638636"/>
      </dsp:txXfrm>
    </dsp:sp>
    <dsp:sp modelId="{342A272D-0953-44EC-89ED-8FBF2FEEB500}">
      <dsp:nvSpPr>
        <dsp:cNvPr id="0" name=""/>
        <dsp:cNvSpPr/>
      </dsp:nvSpPr>
      <dsp:spPr>
        <a:xfrm>
          <a:off x="1889559" y="638636"/>
          <a:ext cx="2519412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tint val="50000"/>
                <a:satMod val="300000"/>
              </a:schemeClr>
            </a:gs>
            <a:gs pos="35000">
              <a:schemeClr val="accent2">
                <a:hueOff val="1170380"/>
                <a:satOff val="-1460"/>
                <a:lumOff val="343"/>
                <a:alphaOff val="0"/>
                <a:tint val="37000"/>
                <a:satMod val="30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Servitude</a:t>
          </a:r>
          <a:endParaRPr lang="en-GB" sz="1800" kern="1200" dirty="0"/>
        </a:p>
      </dsp:txBody>
      <dsp:txXfrm>
        <a:off x="2330456" y="638636"/>
        <a:ext cx="1637618" cy="638636"/>
      </dsp:txXfrm>
    </dsp:sp>
    <dsp:sp modelId="{53A9BD03-3138-4C02-A64E-5CC18B6ECE52}">
      <dsp:nvSpPr>
        <dsp:cNvPr id="0" name=""/>
        <dsp:cNvSpPr/>
      </dsp:nvSpPr>
      <dsp:spPr>
        <a:xfrm>
          <a:off x="1259706" y="1277272"/>
          <a:ext cx="3779119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tint val="50000"/>
                <a:satMod val="300000"/>
              </a:schemeClr>
            </a:gs>
            <a:gs pos="35000">
              <a:schemeClr val="accent2">
                <a:hueOff val="2340759"/>
                <a:satOff val="-2919"/>
                <a:lumOff val="686"/>
                <a:alphaOff val="0"/>
                <a:tint val="37000"/>
                <a:satMod val="30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Forced or </a:t>
          </a:r>
          <a:br>
            <a:rPr lang="en-GB" sz="1800" kern="1200" dirty="0" smtClean="0"/>
          </a:br>
          <a:r>
            <a:rPr lang="en-GB" sz="1800" kern="1200" dirty="0" smtClean="0"/>
            <a:t>compulsory labour   </a:t>
          </a:r>
          <a:endParaRPr lang="en-GB" sz="1800" kern="1200" dirty="0"/>
        </a:p>
      </dsp:txBody>
      <dsp:txXfrm>
        <a:off x="1921052" y="1277272"/>
        <a:ext cx="2456427" cy="638636"/>
      </dsp:txXfrm>
    </dsp:sp>
    <dsp:sp modelId="{303F7391-E0D6-4580-ABD9-F37CC3BCC5C0}">
      <dsp:nvSpPr>
        <dsp:cNvPr id="0" name=""/>
        <dsp:cNvSpPr/>
      </dsp:nvSpPr>
      <dsp:spPr>
        <a:xfrm>
          <a:off x="660766" y="1900753"/>
          <a:ext cx="4998766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tint val="50000"/>
                <a:satMod val="300000"/>
              </a:schemeClr>
            </a:gs>
            <a:gs pos="35000">
              <a:schemeClr val="accent2">
                <a:hueOff val="3511139"/>
                <a:satOff val="-4379"/>
                <a:lumOff val="1030"/>
                <a:alphaOff val="0"/>
                <a:tint val="37000"/>
                <a:satMod val="30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800" kern="1200" dirty="0" smtClean="0"/>
            <a:t>Severe exploitation in an employment relationship</a:t>
          </a:r>
          <a:endParaRPr lang="en-GB" sz="1800" kern="1200" dirty="0"/>
        </a:p>
      </dsp:txBody>
      <dsp:txXfrm>
        <a:off x="1535550" y="1900753"/>
        <a:ext cx="3249198" cy="638636"/>
      </dsp:txXfrm>
    </dsp:sp>
    <dsp:sp modelId="{1A035A52-7D33-4869-9BD4-0523B43DDB0A}">
      <dsp:nvSpPr>
        <dsp:cNvPr id="0" name=""/>
        <dsp:cNvSpPr/>
      </dsp:nvSpPr>
      <dsp:spPr>
        <a:xfrm>
          <a:off x="0" y="2554544"/>
          <a:ext cx="6298532" cy="638636"/>
        </a:xfrm>
        <a:prstGeom prst="trapezoid">
          <a:avLst>
            <a:gd name="adj" fmla="val 98625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tint val="50000"/>
                <a:satMod val="300000"/>
              </a:schemeClr>
            </a:gs>
            <a:gs pos="35000">
              <a:schemeClr val="accent2">
                <a:hueOff val="4681519"/>
                <a:satOff val="-5839"/>
                <a:lumOff val="1373"/>
                <a:alphaOff val="0"/>
                <a:tint val="37000"/>
                <a:satMod val="30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/>
            <a:t>Other forms of </a:t>
          </a:r>
          <a:br>
            <a:rPr lang="en-GB" sz="1800" kern="1200" dirty="0" smtClean="0"/>
          </a:br>
          <a:r>
            <a:rPr lang="en-GB" sz="1800" kern="1200" dirty="0" smtClean="0"/>
            <a:t>labour exploitation</a:t>
          </a:r>
          <a:endParaRPr lang="en-GB" sz="1800" kern="1200" dirty="0"/>
        </a:p>
      </dsp:txBody>
      <dsp:txXfrm>
        <a:off x="1102243" y="2554544"/>
        <a:ext cx="4094045" cy="63863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B1F117-B7B3-42CD-A1E2-BC0FA83A6608}">
      <dsp:nvSpPr>
        <dsp:cNvPr id="0" name=""/>
        <dsp:cNvSpPr/>
      </dsp:nvSpPr>
      <dsp:spPr>
        <a:xfrm>
          <a:off x="3627946" y="1956953"/>
          <a:ext cx="1866533" cy="1866533"/>
        </a:xfrm>
        <a:prstGeom prst="ellipse">
          <a:avLst/>
        </a:prstGeom>
        <a:solidFill>
          <a:srgbClr val="00246C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/>
            <a:t>Labour exploitation</a:t>
          </a:r>
          <a:endParaRPr lang="en-GB" sz="2100" kern="1200" dirty="0"/>
        </a:p>
      </dsp:txBody>
      <dsp:txXfrm>
        <a:off x="3901293" y="2230300"/>
        <a:ext cx="1319839" cy="1319839"/>
      </dsp:txXfrm>
    </dsp:sp>
    <dsp:sp modelId="{D46FAC81-14D6-4158-AD26-B977E746803C}">
      <dsp:nvSpPr>
        <dsp:cNvPr id="0" name=""/>
        <dsp:cNvSpPr/>
      </dsp:nvSpPr>
      <dsp:spPr>
        <a:xfrm rot="11700000">
          <a:off x="2213767" y="2181663"/>
          <a:ext cx="1391460" cy="53196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4A60AB-24B1-4C1E-9A7E-3002A7590EE7}">
      <dsp:nvSpPr>
        <dsp:cNvPr id="0" name=""/>
        <dsp:cNvSpPr/>
      </dsp:nvSpPr>
      <dsp:spPr>
        <a:xfrm>
          <a:off x="1350870" y="1558293"/>
          <a:ext cx="1773207" cy="141856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Risk factors relating to legal and institutional framework</a:t>
          </a:r>
          <a:endParaRPr lang="en-GB" sz="1900" kern="1200" dirty="0"/>
        </a:p>
      </dsp:txBody>
      <dsp:txXfrm>
        <a:off x="1392418" y="1599841"/>
        <a:ext cx="1690111" cy="1335469"/>
      </dsp:txXfrm>
    </dsp:sp>
    <dsp:sp modelId="{780D3A08-0169-4209-A4CF-B0E954A6BD2E}">
      <dsp:nvSpPr>
        <dsp:cNvPr id="0" name=""/>
        <dsp:cNvSpPr/>
      </dsp:nvSpPr>
      <dsp:spPr>
        <a:xfrm rot="14700000">
          <a:off x="3142813" y="1074469"/>
          <a:ext cx="1391460" cy="53196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ABF89A-9925-4BAD-9145-8CBEE7E524B0}">
      <dsp:nvSpPr>
        <dsp:cNvPr id="0" name=""/>
        <dsp:cNvSpPr/>
      </dsp:nvSpPr>
      <dsp:spPr>
        <a:xfrm>
          <a:off x="2657911" y="622"/>
          <a:ext cx="1773207" cy="141856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Risk factors relating to workers personally </a:t>
          </a:r>
          <a:endParaRPr lang="en-GB" sz="1900" kern="1200" dirty="0"/>
        </a:p>
      </dsp:txBody>
      <dsp:txXfrm>
        <a:off x="2699459" y="42170"/>
        <a:ext cx="1690111" cy="1335469"/>
      </dsp:txXfrm>
    </dsp:sp>
    <dsp:sp modelId="{75F3CF66-3885-4BBB-ABF7-3A83288E595A}">
      <dsp:nvSpPr>
        <dsp:cNvPr id="0" name=""/>
        <dsp:cNvSpPr/>
      </dsp:nvSpPr>
      <dsp:spPr>
        <a:xfrm rot="17700000">
          <a:off x="4588152" y="1074469"/>
          <a:ext cx="1391460" cy="53196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A78705-6E72-4DE9-9AB3-A2B60A822C95}">
      <dsp:nvSpPr>
        <dsp:cNvPr id="0" name=""/>
        <dsp:cNvSpPr/>
      </dsp:nvSpPr>
      <dsp:spPr>
        <a:xfrm>
          <a:off x="4691306" y="622"/>
          <a:ext cx="1773207" cy="141856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Risk factors relating to workplaces</a:t>
          </a:r>
          <a:endParaRPr lang="en-GB" sz="1900" kern="1200" dirty="0"/>
        </a:p>
      </dsp:txBody>
      <dsp:txXfrm>
        <a:off x="4732854" y="42170"/>
        <a:ext cx="1690111" cy="1335469"/>
      </dsp:txXfrm>
    </dsp:sp>
    <dsp:sp modelId="{5EB8A681-2F98-4CBF-8E78-E3CFDC6ADFE0}">
      <dsp:nvSpPr>
        <dsp:cNvPr id="0" name=""/>
        <dsp:cNvSpPr/>
      </dsp:nvSpPr>
      <dsp:spPr>
        <a:xfrm rot="20700000">
          <a:off x="5517198" y="2181663"/>
          <a:ext cx="1391460" cy="531962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034E43-AF75-4567-8289-9142604B4F6D}">
      <dsp:nvSpPr>
        <dsp:cNvPr id="0" name=""/>
        <dsp:cNvSpPr/>
      </dsp:nvSpPr>
      <dsp:spPr>
        <a:xfrm>
          <a:off x="5998348" y="1558293"/>
          <a:ext cx="1773207" cy="1418565"/>
        </a:xfrm>
        <a:prstGeom prst="roundRect">
          <a:avLst>
            <a:gd name="adj" fmla="val 10000"/>
          </a:avLst>
        </a:prstGeom>
        <a:solidFill>
          <a:schemeClr val="accent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kern="1200" dirty="0" smtClean="0"/>
            <a:t>Risk factors created by employers</a:t>
          </a:r>
          <a:endParaRPr lang="en-GB" sz="1900" kern="1200" dirty="0"/>
        </a:p>
      </dsp:txBody>
      <dsp:txXfrm>
        <a:off x="6039896" y="1599841"/>
        <a:ext cx="1690111" cy="13354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B9D024-A07B-4606-AACC-4318D9A80C8B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F0089-811B-456F-8910-17A30B22B3F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9103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5659" cy="49805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5" y="2"/>
            <a:ext cx="2945659" cy="49805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14D6FAAE-13E4-44FE-85EA-DA374DF88173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4"/>
          </a:xfrm>
          <a:prstGeom prst="rect">
            <a:avLst/>
          </a:prstGeom>
        </p:spPr>
        <p:txBody>
          <a:bodyPr vert="horz" lIns="91001" tIns="45501" rIns="91001" bIns="4550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6"/>
            <a:ext cx="2945659" cy="49805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5" y="9428586"/>
            <a:ext cx="2945659" cy="49805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2B9F0588-0A5F-4705-B85E-3BD5E8319F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0866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71799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927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IE" sz="1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0737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01881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  <a:p>
            <a:endParaRPr lang="en-GB" baseline="0" dirty="0" smtClean="0"/>
          </a:p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0165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4306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>
                <a:solidFill>
                  <a:prstClr val="black"/>
                </a:solidFill>
              </a:rPr>
              <a:pPr/>
              <a:t>16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246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42969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0133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8025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73574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4638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9681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44727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9F0588-0A5F-4705-B85E-3BD5E8319F39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074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420" y="1491630"/>
            <a:ext cx="8353160" cy="108012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95420" y="951525"/>
            <a:ext cx="8353160" cy="486068"/>
          </a:xfrm>
        </p:spPr>
        <p:txBody>
          <a:bodyPr anchor="t" anchorCtr="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4683273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840" y="405000"/>
            <a:ext cx="5760640" cy="1734702"/>
          </a:xfrm>
        </p:spPr>
        <p:txBody>
          <a:bodyPr anchor="t" anchorCtr="0">
            <a:normAutofit/>
          </a:bodyPr>
          <a:lstStyle>
            <a:lvl1pPr algn="r"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1920" y="2283718"/>
            <a:ext cx="5040080" cy="1584176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D54DB-31F6-4C31-A32F-FB6DD0BFEEC2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4680000" y="4011910"/>
            <a:ext cx="4212480" cy="4320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F9DD1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fra.europa.eu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439490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691" y="3273828"/>
            <a:ext cx="5040560" cy="1080120"/>
          </a:xfrm>
        </p:spPr>
        <p:txBody>
          <a:bodyPr anchor="t" anchorCtr="0">
            <a:normAutofit/>
          </a:bodyPr>
          <a:lstStyle>
            <a:lvl1pPr algn="r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24200" y="405000"/>
            <a:ext cx="5768280" cy="274281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D54DB-31F6-4C31-A32F-FB6DD0BFEEC2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736513"/>
      </p:ext>
    </p:extLst>
  </p:cSld>
  <p:clrMapOvr>
    <a:masterClrMapping/>
  </p:clrMapOvr>
  <p:transition spd="slow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D54DB-31F6-4C31-A32F-FB6DD0BFEEC2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310486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3111826"/>
            <a:ext cx="8353160" cy="1080150"/>
          </a:xfrm>
        </p:spPr>
        <p:txBody>
          <a:bodyPr anchor="t">
            <a:normAutofit/>
          </a:bodyPr>
          <a:lstStyle>
            <a:lvl1pPr algn="l">
              <a:defRPr sz="32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21" y="951526"/>
            <a:ext cx="8353160" cy="2106293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8087594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951570"/>
            <a:ext cx="8353160" cy="48605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1491631"/>
            <a:ext cx="8353160" cy="3102992"/>
          </a:xfrm>
        </p:spPr>
        <p:txBody>
          <a:bodyPr/>
          <a:lstStyle>
            <a:lvl5pPr>
              <a:defRPr/>
            </a:lvl5pPr>
            <a:lvl6pPr marL="2151063" indent="0">
              <a:buNone/>
              <a:defRPr/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241939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951525"/>
            <a:ext cx="8353160" cy="486068"/>
          </a:xfrm>
        </p:spPr>
        <p:txBody>
          <a:bodyPr anchor="t" anchorCtr="0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420" y="1491601"/>
            <a:ext cx="4100380" cy="31030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1792288" indent="0">
              <a:buNone/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91601"/>
            <a:ext cx="4100380" cy="31030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698236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20" y="951524"/>
            <a:ext cx="4101968" cy="828137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420" y="1851671"/>
            <a:ext cx="4101968" cy="274295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951525"/>
            <a:ext cx="4103555" cy="828136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51671"/>
            <a:ext cx="4103555" cy="274295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8970360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420" y="944116"/>
            <a:ext cx="8291380" cy="655499"/>
          </a:xfrm>
        </p:spPr>
        <p:txBody>
          <a:bodyPr anchor="t" anchorCtr="0">
            <a:normAutofit/>
          </a:bodyPr>
          <a:lstStyle>
            <a:lvl1pPr algn="l"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20" y="1653623"/>
            <a:ext cx="5410980" cy="2941000"/>
          </a:xfrm>
        </p:spPr>
        <p:txBody>
          <a:bodyPr/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>
              <a:defRPr sz="18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 marL="1792288" indent="0">
              <a:buNone/>
              <a:defRPr sz="1600"/>
            </a:lvl6pPr>
            <a:lvl7pPr marL="2151063" indent="0">
              <a:buNone/>
              <a:defRPr sz="16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5421" y="1653623"/>
            <a:ext cx="2736380" cy="29410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5247784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6120" y="948180"/>
            <a:ext cx="3456480" cy="921472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00" y="948181"/>
            <a:ext cx="5040700" cy="3567839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36120" y="1923660"/>
            <a:ext cx="3456480" cy="259236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5238866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F1BF8-F3E1-496C-8DA7-42A6F4A76737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4699016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tar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31840" y="405000"/>
            <a:ext cx="5760640" cy="2022734"/>
          </a:xfrm>
        </p:spPr>
        <p:txBody>
          <a:bodyPr anchor="t" anchorCtr="0"/>
          <a:lstStyle>
            <a:lvl1pPr algn="r">
              <a:defRPr/>
            </a:lvl1pPr>
          </a:lstStyle>
          <a:p>
            <a:r>
              <a:rPr lang="en-US" dirty="0" smtClean="0"/>
              <a:t>Click to edit Master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79912" y="2571750"/>
            <a:ext cx="5112088" cy="1440160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D54DB-31F6-4C31-A32F-FB6DD0BFEEC2}" type="datetimeFigureOut">
              <a:rPr lang="en-GB" smtClean="0"/>
              <a:t>28/09/2015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410287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w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5420" y="951525"/>
            <a:ext cx="8353160" cy="48609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420" y="1491601"/>
            <a:ext cx="8353160" cy="3103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Espace réservé du numéro de diapositive 5"/>
          <p:cNvSpPr txBox="1">
            <a:spLocks/>
          </p:cNvSpPr>
          <p:nvPr/>
        </p:nvSpPr>
        <p:spPr>
          <a:xfrm>
            <a:off x="7380312" y="4840002"/>
            <a:ext cx="1752997" cy="303498"/>
          </a:xfrm>
          <a:prstGeom prst="rect">
            <a:avLst/>
          </a:prstGeom>
        </p:spPr>
        <p:txBody>
          <a:bodyPr anchor="ctr" anchorCtr="0"/>
          <a:lstStyle>
            <a:defPPr>
              <a:defRPr lang="fr-FR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F3277"/>
                </a:solidFill>
                <a:latin typeface="Georgia" charset="0"/>
                <a:ea typeface="ヒラギノ角ゴ Pro W3" charset="0"/>
                <a:cs typeface="ヒラギノ角ゴ Pro W3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>
              <a:defRPr/>
            </a:pPr>
            <a:fld id="{D1960B5F-F930-084F-A82F-2DF6AE924AC0}" type="slidenum">
              <a:rPr lang="fr-FR" sz="120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‹#›</a:t>
            </a:fld>
            <a:endParaRPr lang="fr-FR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70549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A9F1BF8-F3E1-496C-8DA7-42A6F4A76737}" type="datetimeFigureOut">
              <a:rPr lang="en-GB" smtClean="0"/>
              <a:pPr/>
              <a:t>28/09/2015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869657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678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3" r:id="rId3"/>
    <p:sldLayoutId id="2147483665" r:id="rId4"/>
    <p:sldLayoutId id="2147483666" r:id="rId5"/>
    <p:sldLayoutId id="2147483669" r:id="rId6"/>
    <p:sldLayoutId id="2147483670" r:id="rId7"/>
    <p:sldLayoutId id="2147483668" r:id="rId8"/>
  </p:sldLayoutIdLst>
  <p:transition spd="slow">
    <p:strips dir="rd"/>
  </p:transition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3399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1pPr>
      <a:lvl2pPr marL="71755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2pPr>
      <a:lvl3pPr marL="1076325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3pPr>
      <a:lvl4pPr marL="143510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4pPr>
      <a:lvl5pPr marL="1792288" indent="-357188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5pPr>
      <a:lvl6pPr marL="2151063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3399"/>
          </a:solidFill>
          <a:latin typeface="DaxlinePro-Regular" pitchFamily="50" charset="0"/>
          <a:ea typeface="+mn-ea"/>
          <a:cs typeface="+mn-cs"/>
        </a:defRPr>
      </a:lvl6pPr>
      <a:lvl7pPr marL="2509838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rgbClr val="003399"/>
          </a:solidFill>
          <a:latin typeface="DaxlinePro-Regular" pitchFamily="50" charset="0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205979"/>
            <a:ext cx="8219256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51920" y="1200151"/>
            <a:ext cx="483488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22D54DB-31F6-4C31-A32F-FB6DD0BFEEC2}" type="datetimeFigureOut">
              <a:rPr lang="en-GB" smtClean="0"/>
              <a:pPr/>
              <a:t>28/09/2015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8465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7" r:id="rId3"/>
    <p:sldLayoutId id="2147483655" r:id="rId4"/>
  </p:sldLayoutIdLst>
  <p:transition spd="slow">
    <p:strips dir="rd"/>
  </p:transition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rgbClr val="F9DD1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1pPr>
      <a:lvl2pPr marL="71755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2pPr>
      <a:lvl3pPr marL="1076325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3pPr>
      <a:lvl4pPr marL="1435100" indent="-358775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4pPr>
      <a:lvl5pPr marL="1792288" indent="-357188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3399"/>
          </a:solidFill>
          <a:latin typeface="Arial" pitchFamily="34" charset="0"/>
          <a:ea typeface="+mn-ea"/>
          <a:cs typeface="Arial" pitchFamily="34" charset="0"/>
        </a:defRPr>
      </a:lvl5pPr>
      <a:lvl6pPr marL="2151063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3399"/>
          </a:solidFill>
          <a:latin typeface="Arial" pitchFamily="34" charset="0"/>
          <a:ea typeface="+mn-ea"/>
          <a:cs typeface="+mn-cs"/>
        </a:defRPr>
      </a:lvl6pPr>
      <a:lvl7pPr marL="2509838" indent="-358775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3399"/>
          </a:solidFill>
          <a:latin typeface="Arial" pitchFamily="34" charset="0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ra.europa.eu/en/publication/2015/severe-labour-exploitation-workers-moving-within-or-european-union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emf"/><Relationship Id="rId4" Type="http://schemas.openxmlformats.org/officeDocument/2006/relationships/hyperlink" Target="http://fra.europa.eu/en/country-data/2015/country-reports-comparative-report-severe-labour-exploitation-workers-movi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799072" y="267494"/>
            <a:ext cx="6262677" cy="4464496"/>
          </a:xfrm>
        </p:spPr>
        <p:txBody>
          <a:bodyPr>
            <a:noAutofit/>
          </a:bodyPr>
          <a:lstStyle/>
          <a:p>
            <a:r>
              <a:rPr lang="en-GB" sz="3600" b="1" dirty="0"/>
              <a:t>Severe </a:t>
            </a:r>
            <a:r>
              <a:rPr lang="en-GB" sz="3600" b="1" dirty="0" smtClean="0"/>
              <a:t>Labour Exploitation </a:t>
            </a:r>
            <a:r>
              <a:rPr lang="en-GB" sz="3600" dirty="0"/>
              <a:t>W</a:t>
            </a:r>
            <a:r>
              <a:rPr lang="en-GB" sz="3600" dirty="0" smtClean="0"/>
              <a:t>orkers </a:t>
            </a:r>
            <a:r>
              <a:rPr lang="en-GB" sz="3600" dirty="0"/>
              <a:t>moving </a:t>
            </a:r>
            <a:r>
              <a:rPr lang="en-GB" sz="3600" dirty="0" smtClean="0"/>
              <a:t>within or</a:t>
            </a:r>
            <a:br>
              <a:rPr lang="en-GB" sz="3600" dirty="0" smtClean="0"/>
            </a:br>
            <a:r>
              <a:rPr lang="en-GB" sz="3600" dirty="0" smtClean="0"/>
              <a:t>into </a:t>
            </a:r>
            <a:r>
              <a:rPr lang="en-GB" sz="3600" dirty="0"/>
              <a:t>the </a:t>
            </a:r>
            <a:r>
              <a:rPr lang="en-GB" sz="3600" dirty="0" smtClean="0"/>
              <a:t>European Union</a:t>
            </a:r>
            <a:br>
              <a:rPr lang="en-GB" sz="3600" dirty="0" smtClean="0"/>
            </a:br>
            <a:r>
              <a:rPr lang="en-GB" sz="2400" dirty="0" smtClean="0"/>
              <a:t>  </a:t>
            </a:r>
            <a:br>
              <a:rPr lang="en-GB" sz="2400" dirty="0" smtClean="0"/>
            </a:br>
            <a:r>
              <a:rPr lang="en-GB" sz="3600" dirty="0" smtClean="0"/>
              <a:t>The ‘SELEX’ project</a:t>
            </a:r>
            <a:r>
              <a:rPr lang="en-GB" sz="4200" dirty="0" smtClean="0"/>
              <a:t/>
            </a:r>
            <a:br>
              <a:rPr lang="en-GB" sz="42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4" name="Subtitle 6"/>
          <p:cNvSpPr txBox="1">
            <a:spLocks/>
          </p:cNvSpPr>
          <p:nvPr/>
        </p:nvSpPr>
        <p:spPr>
          <a:xfrm>
            <a:off x="3949661" y="3651870"/>
            <a:ext cx="5112088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489688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135858369"/>
              </p:ext>
            </p:extLst>
          </p:nvPr>
        </p:nvGraphicFramePr>
        <p:xfrm>
          <a:off x="395420" y="1273175"/>
          <a:ext cx="8033152" cy="3746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107504" y="2426895"/>
            <a:ext cx="29523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356870" indent="1588">
              <a:spcBef>
                <a:spcPts val="300"/>
              </a:spcBef>
              <a:spcAft>
                <a:spcPts val="0"/>
              </a:spcAft>
            </a:pPr>
            <a:endParaRPr lang="en-GB" sz="1600" i="1" dirty="0">
              <a:solidFill>
                <a:srgbClr val="0033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ound Single Corner Rectangle 10"/>
          <p:cNvSpPr/>
          <p:nvPr/>
        </p:nvSpPr>
        <p:spPr>
          <a:xfrm rot="16200000">
            <a:off x="8099850" y="-230998"/>
            <a:ext cx="541038" cy="1260001"/>
          </a:xfrm>
          <a:prstGeom prst="round1Rect">
            <a:avLst>
              <a:gd name="adj" fmla="val 18512"/>
            </a:avLst>
          </a:pr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7740367" y="129522"/>
            <a:ext cx="126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Risk factors</a:t>
            </a:r>
            <a:endParaRPr lang="en-GB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95420" y="951570"/>
            <a:ext cx="8065012" cy="46805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000" dirty="0"/>
              <a:t>Economic sectors most prone to labour exploitation  </a:t>
            </a:r>
          </a:p>
        </p:txBody>
      </p:sp>
      <p:sp>
        <p:nvSpPr>
          <p:cNvPr id="8" name="Rectangle 7"/>
          <p:cNvSpPr/>
          <p:nvPr/>
        </p:nvSpPr>
        <p:spPr>
          <a:xfrm>
            <a:off x="5940152" y="2596172"/>
            <a:ext cx="2808428" cy="193899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Agriculture</a:t>
            </a:r>
            <a:endParaRPr lang="en-GB" sz="24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Construction</a:t>
            </a:r>
            <a:endParaRPr lang="en-GB" sz="24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Hotel/catering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Domestic work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Manufacture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364657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ingle Corner Rectangle 4"/>
          <p:cNvSpPr/>
          <p:nvPr/>
        </p:nvSpPr>
        <p:spPr>
          <a:xfrm>
            <a:off x="7740367" y="130449"/>
            <a:ext cx="1260000" cy="539073"/>
          </a:xfrm>
          <a:prstGeom prst="round1Rect">
            <a:avLst/>
          </a:prstGeom>
          <a:solidFill>
            <a:schemeClr val="accent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754" y="1878860"/>
            <a:ext cx="8590750" cy="309634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Few specific prevention </a:t>
            </a:r>
            <a:r>
              <a:rPr lang="en-GB" sz="2200" dirty="0"/>
              <a:t>activities aimed at tackling labour </a:t>
            </a:r>
            <a:r>
              <a:rPr lang="en-GB" sz="2200" dirty="0" smtClean="0"/>
              <a:t>exploitation</a:t>
            </a:r>
          </a:p>
          <a:p>
            <a:pPr marL="0" indent="0">
              <a:buNone/>
            </a:pPr>
            <a:r>
              <a:rPr lang="en-GB" sz="2200" dirty="0" smtClean="0"/>
              <a:t>	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Some promising practices: </a:t>
            </a:r>
          </a:p>
          <a:p>
            <a:pPr marL="622300" indent="-260350"/>
            <a:r>
              <a:rPr lang="en-GB" sz="2200" dirty="0" smtClean="0"/>
              <a:t>systems </a:t>
            </a:r>
            <a:r>
              <a:rPr lang="en-GB" sz="2200" dirty="0"/>
              <a:t>of standard setting, accreditation or branding of products </a:t>
            </a:r>
            <a:endParaRPr lang="en-GB" sz="2200" dirty="0" smtClean="0"/>
          </a:p>
          <a:p>
            <a:pPr marL="622300" indent="-260350"/>
            <a:r>
              <a:rPr lang="en-GB" sz="2200" dirty="0" smtClean="0"/>
              <a:t>trade unions and support services reaching out to workers</a:t>
            </a:r>
            <a:endParaRPr lang="en-GB" sz="2200" dirty="0"/>
          </a:p>
        </p:txBody>
      </p:sp>
      <p:sp>
        <p:nvSpPr>
          <p:cNvPr id="4" name="Rectangle 3"/>
          <p:cNvSpPr/>
          <p:nvPr/>
        </p:nvSpPr>
        <p:spPr>
          <a:xfrm>
            <a:off x="7740367" y="129522"/>
            <a:ext cx="126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Prevention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7754" y="1015583"/>
            <a:ext cx="787066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Findings – </a:t>
            </a:r>
            <a:r>
              <a:rPr lang="en-GB" sz="2900" b="1" dirty="0">
                <a:solidFill>
                  <a:schemeClr val="accent2"/>
                </a:solidFill>
                <a:latin typeface="Arial" pitchFamily="34" charset="0"/>
                <a:ea typeface="+mj-ea"/>
                <a:cs typeface="Arial" pitchFamily="34" charset="0"/>
              </a:rPr>
              <a:t>prevention</a:t>
            </a:r>
          </a:p>
        </p:txBody>
      </p:sp>
    </p:spTree>
    <p:extLst>
      <p:ext uri="{BB962C8B-B14F-4D97-AF65-F5344CB8AC3E}">
        <p14:creationId xmlns:p14="http://schemas.microsoft.com/office/powerpoint/2010/main" val="185965999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ingle Corner Rectangle 4"/>
          <p:cNvSpPr/>
          <p:nvPr/>
        </p:nvSpPr>
        <p:spPr>
          <a:xfrm rot="10800000">
            <a:off x="7740541" y="129522"/>
            <a:ext cx="1260000" cy="540000"/>
          </a:xfrm>
          <a:prstGeom prst="round1Rect">
            <a:avLst/>
          </a:prstGeom>
          <a:solidFill>
            <a:schemeClr val="accent3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753" y="1707654"/>
            <a:ext cx="8626247" cy="324324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endParaRPr lang="en-GB" sz="8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Lack of clear legal mandate/powers </a:t>
            </a:r>
            <a:r>
              <a:rPr lang="en-GB" sz="2200" dirty="0"/>
              <a:t>enabling </a:t>
            </a:r>
            <a:r>
              <a:rPr lang="en-GB" sz="2200" dirty="0" smtClean="0"/>
              <a:t>inspections </a:t>
            </a:r>
            <a:r>
              <a:rPr lang="en-GB" sz="2200" dirty="0"/>
              <a:t>at all </a:t>
            </a:r>
            <a:r>
              <a:rPr lang="en-GB" sz="2200" dirty="0" smtClean="0"/>
              <a:t>workplaces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/>
              <a:t>Victims seen in relation to irregular situation; not as crime victims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Limited resources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Lack </a:t>
            </a:r>
            <a:r>
              <a:rPr lang="en-GB" sz="2200" dirty="0"/>
              <a:t>of targeted </a:t>
            </a:r>
            <a:r>
              <a:rPr lang="en-GB" sz="2200" dirty="0" smtClean="0"/>
              <a:t>monitoring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Ineffective cooperation with the police in a number of cases</a:t>
            </a:r>
            <a:endParaRPr lang="en-GB" sz="2200" dirty="0"/>
          </a:p>
        </p:txBody>
      </p:sp>
      <p:sp>
        <p:nvSpPr>
          <p:cNvPr id="4" name="Rectangle 3"/>
          <p:cNvSpPr/>
          <p:nvPr/>
        </p:nvSpPr>
        <p:spPr>
          <a:xfrm>
            <a:off x="7740541" y="129522"/>
            <a:ext cx="126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Monitoring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7754" y="1015583"/>
            <a:ext cx="787066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Findings – </a:t>
            </a:r>
            <a:r>
              <a:rPr lang="en-GB" sz="2900" b="1" dirty="0">
                <a:solidFill>
                  <a:schemeClr val="accent3"/>
                </a:solidFill>
                <a:latin typeface="Arial" pitchFamily="34" charset="0"/>
                <a:ea typeface="+mj-ea"/>
                <a:cs typeface="Arial" pitchFamily="34" charset="0"/>
              </a:rPr>
              <a:t>monitoring</a:t>
            </a:r>
          </a:p>
        </p:txBody>
      </p:sp>
    </p:spTree>
    <p:extLst>
      <p:ext uri="{BB962C8B-B14F-4D97-AF65-F5344CB8AC3E}">
        <p14:creationId xmlns:p14="http://schemas.microsoft.com/office/powerpoint/2010/main" val="17968398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ingle Corner Rectangle 4"/>
          <p:cNvSpPr/>
          <p:nvPr/>
        </p:nvSpPr>
        <p:spPr>
          <a:xfrm rot="5400000">
            <a:off x="8107174" y="-230476"/>
            <a:ext cx="540001" cy="1260000"/>
          </a:xfrm>
          <a:prstGeom prst="round1Rect">
            <a:avLst/>
          </a:prstGeom>
          <a:solidFill>
            <a:schemeClr val="accent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754" y="1900250"/>
            <a:ext cx="7705088" cy="252960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Piecemeal criminal law protection</a:t>
            </a:r>
            <a:endParaRPr lang="en-GB" sz="2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Lack of targeted victim support services</a:t>
            </a:r>
            <a:endParaRPr lang="en-GB" sz="22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Lack of investigations or proactive interventions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Weak avenues to back-pay and compensation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dirty="0" smtClean="0"/>
              <a:t>Victims reluctant and not encouraged to report 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sz="2200" dirty="0"/>
          </a:p>
        </p:txBody>
      </p:sp>
      <p:sp>
        <p:nvSpPr>
          <p:cNvPr id="4" name="Rectangle 3"/>
          <p:cNvSpPr/>
          <p:nvPr/>
        </p:nvSpPr>
        <p:spPr>
          <a:xfrm>
            <a:off x="7747176" y="129522"/>
            <a:ext cx="126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Access to justice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17754" y="1015583"/>
            <a:ext cx="7870669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Findings – </a:t>
            </a:r>
            <a:r>
              <a:rPr lang="en-GB" sz="2900" b="1" dirty="0">
                <a:solidFill>
                  <a:schemeClr val="accent4"/>
                </a:solidFill>
                <a:latin typeface="Arial" pitchFamily="34" charset="0"/>
                <a:ea typeface="+mj-ea"/>
                <a:cs typeface="Arial" pitchFamily="34" charset="0"/>
              </a:rPr>
              <a:t>victims’ access to justice</a:t>
            </a:r>
          </a:p>
        </p:txBody>
      </p:sp>
    </p:spTree>
    <p:extLst>
      <p:ext uri="{BB962C8B-B14F-4D97-AF65-F5344CB8AC3E}">
        <p14:creationId xmlns:p14="http://schemas.microsoft.com/office/powerpoint/2010/main" val="957539273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1618" y="2211710"/>
            <a:ext cx="8209028" cy="2022872"/>
          </a:xfrm>
        </p:spPr>
        <p:txBody>
          <a:bodyPr/>
          <a:lstStyle/>
          <a:p>
            <a:r>
              <a:rPr lang="en-GB" dirty="0"/>
              <a:t>More effective monitoring of situation of </a:t>
            </a:r>
            <a:r>
              <a:rPr lang="en-GB" dirty="0" smtClean="0"/>
              <a:t>workers</a:t>
            </a:r>
            <a:endParaRPr lang="en-GB" dirty="0"/>
          </a:p>
          <a:p>
            <a:r>
              <a:rPr lang="en-GB" dirty="0"/>
              <a:t>More effective </a:t>
            </a:r>
            <a:r>
              <a:rPr lang="en-GB" dirty="0" smtClean="0"/>
              <a:t>cooperation between organisations</a:t>
            </a:r>
            <a:endParaRPr lang="en-GB" dirty="0"/>
          </a:p>
          <a:p>
            <a:r>
              <a:rPr lang="en-GB" dirty="0"/>
              <a:t>Ensure that workers know their </a:t>
            </a:r>
            <a:r>
              <a:rPr lang="en-GB" dirty="0" smtClean="0"/>
              <a:t>rights </a:t>
            </a:r>
            <a:endParaRPr lang="en-GB" dirty="0"/>
          </a:p>
          <a:p>
            <a:r>
              <a:rPr lang="en-GB" dirty="0"/>
              <a:t>Improve </a:t>
            </a:r>
            <a:r>
              <a:rPr lang="en-GB" dirty="0" smtClean="0"/>
              <a:t>legislation - implementation</a:t>
            </a:r>
            <a:endParaRPr lang="en-GB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67486" y="3115134"/>
            <a:ext cx="8353160" cy="9361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517754" y="1015583"/>
            <a:ext cx="787066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What would improve the situation?</a:t>
            </a:r>
            <a:br>
              <a:rPr lang="en-GB" sz="29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GB" sz="29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Experts’ views</a:t>
            </a:r>
          </a:p>
        </p:txBody>
      </p:sp>
    </p:spTree>
    <p:extLst>
      <p:ext uri="{BB962C8B-B14F-4D97-AF65-F5344CB8AC3E}">
        <p14:creationId xmlns:p14="http://schemas.microsoft.com/office/powerpoint/2010/main" val="3630825192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8648" y="339502"/>
            <a:ext cx="6433070" cy="3816424"/>
          </a:xfrm>
        </p:spPr>
        <p:txBody>
          <a:bodyPr>
            <a:normAutofit fontScale="90000"/>
          </a:bodyPr>
          <a:lstStyle/>
          <a:p>
            <a:r>
              <a:rPr lang="en-GB" sz="4400" b="1" dirty="0" smtClean="0"/>
              <a:t>We need to create a climate of zero tolerance of severe labour exploitation!</a:t>
            </a:r>
            <a:br>
              <a:rPr lang="en-GB" sz="4400" b="1" dirty="0" smtClean="0"/>
            </a:br>
            <a:r>
              <a:rPr lang="en-GB" sz="1800" b="1" dirty="0"/>
              <a:t/>
            </a:r>
            <a:br>
              <a:rPr lang="en-GB" sz="1800" b="1" dirty="0"/>
            </a:b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 smtClean="0"/>
              <a:t/>
            </a:r>
            <a:br>
              <a:rPr lang="en-GB" sz="4400" b="1" dirty="0" smtClean="0"/>
            </a:br>
            <a:r>
              <a:rPr lang="en-GB" sz="4400" b="1" dirty="0"/>
              <a:t/>
            </a:r>
            <a:br>
              <a:rPr lang="en-GB" sz="4400" b="1" dirty="0"/>
            </a:br>
            <a:r>
              <a:rPr lang="en-IE" sz="2700" dirty="0" smtClean="0">
                <a:solidFill>
                  <a:schemeClr val="bg1"/>
                </a:solidFill>
              </a:rPr>
              <a:t>access2justice@fra.europa.eu</a:t>
            </a:r>
            <a:r>
              <a:rPr lang="en-IE" dirty="0"/>
              <a:t/>
            </a:r>
            <a:br>
              <a:rPr lang="en-IE" dirty="0"/>
            </a:br>
            <a:r>
              <a:rPr lang="en-GB" sz="2400" i="1" dirty="0" smtClean="0"/>
              <a:t/>
            </a:r>
            <a:br>
              <a:rPr lang="en-GB" sz="2400" i="1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441277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539552" y="1779662"/>
            <a:ext cx="8209028" cy="3096344"/>
          </a:xfrm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467486" y="3115134"/>
            <a:ext cx="8353160" cy="9361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cap="none" baseline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04622" y="1050287"/>
            <a:ext cx="5720465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Download the comparative report:</a:t>
            </a:r>
          </a:p>
          <a:p>
            <a:r>
              <a:rPr lang="en-GB" sz="20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</a:t>
            </a:r>
            <a:r>
              <a:rPr lang="en-GB" sz="20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fra.europa.eu/en/publication/2015/severe-labour-exploitation-workers-moving-within-or-european-union</a:t>
            </a:r>
            <a:r>
              <a:rPr lang="en-GB" sz="2000" i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b="1" dirty="0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endParaRPr lang="en-GB" sz="2000" b="1" dirty="0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800" b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Download individual country reports:</a:t>
            </a:r>
          </a:p>
          <a:p>
            <a:r>
              <a:rPr lang="en-GB" sz="2000" i="1" dirty="0">
                <a:solidFill>
                  <a:srgbClr val="003399"/>
                </a:solidFill>
                <a:latin typeface="Arial" pitchFamily="34" charset="0"/>
                <a:cs typeface="Arial" pitchFamily="34" charset="0"/>
                <a:hlinkClick r:id="rId4"/>
              </a:rPr>
              <a:t>http://</a:t>
            </a:r>
            <a:r>
              <a:rPr lang="en-GB" sz="2000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  <a:hlinkClick r:id="rId4"/>
              </a:rPr>
              <a:t>fra.europa.eu/en/country-data/2015/country-reports-comparative-report-severe-labour-exploitation-workers-moving</a:t>
            </a:r>
            <a:r>
              <a:rPr lang="en-GB" sz="2000" i="1" dirty="0" smtClean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GB" sz="2000" i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endParaRPr lang="en-GB" sz="2900" b="1" dirty="0" smtClean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  <a:p>
            <a:endParaRPr lang="en-GB" sz="2900" b="1" dirty="0">
              <a:solidFill>
                <a:srgbClr val="0033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5020" y="821443"/>
            <a:ext cx="2961000" cy="404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36993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3231" y="1077584"/>
            <a:ext cx="8353160" cy="486054"/>
          </a:xfrm>
        </p:spPr>
        <p:txBody>
          <a:bodyPr>
            <a:normAutofit fontScale="90000"/>
          </a:bodyPr>
          <a:lstStyle/>
          <a:p>
            <a:r>
              <a:rPr lang="en-GB" dirty="0"/>
              <a:t>EU policy context </a:t>
            </a:r>
          </a:p>
        </p:txBody>
      </p:sp>
      <p:graphicFrame>
        <p:nvGraphicFramePr>
          <p:cNvPr id="9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4245786"/>
              </p:ext>
            </p:extLst>
          </p:nvPr>
        </p:nvGraphicFramePr>
        <p:xfrm>
          <a:off x="899592" y="1779662"/>
          <a:ext cx="7053026" cy="2886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608039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8291721"/>
              </p:ext>
            </p:extLst>
          </p:nvPr>
        </p:nvGraphicFramePr>
        <p:xfrm>
          <a:off x="1359569" y="1722922"/>
          <a:ext cx="6298532" cy="3193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238680" y="3897511"/>
            <a:ext cx="1293760" cy="923330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9DD16"/>
                </a:solidFill>
              </a:rPr>
              <a:t>Matters of civil/labour </a:t>
            </a:r>
            <a:r>
              <a:rPr lang="en-GB" dirty="0">
                <a:solidFill>
                  <a:srgbClr val="F9DD16"/>
                </a:solidFill>
              </a:rPr>
              <a:t>law</a:t>
            </a:r>
          </a:p>
        </p:txBody>
      </p:sp>
      <p:sp>
        <p:nvSpPr>
          <p:cNvPr id="3" name="Isosceles Triangle 2"/>
          <p:cNvSpPr/>
          <p:nvPr/>
        </p:nvSpPr>
        <p:spPr>
          <a:xfrm>
            <a:off x="1979712" y="1722922"/>
            <a:ext cx="5039397" cy="2536202"/>
          </a:xfrm>
          <a:prstGeom prst="triangle">
            <a:avLst>
              <a:gd name="adj" fmla="val 50119"/>
            </a:avLst>
          </a:prstGeom>
          <a:noFill/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noFill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079104" y="296236"/>
            <a:ext cx="8064896" cy="48605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en-GB" sz="2550" dirty="0">
              <a:solidFill>
                <a:srgbClr val="00246C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702040" y="102941"/>
            <a:ext cx="4248473" cy="652425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700" dirty="0"/>
              <a:t>Forms </a:t>
            </a:r>
            <a:r>
              <a:rPr lang="en-GB" sz="2700" dirty="0" smtClean="0"/>
              <a:t>of </a:t>
            </a:r>
            <a:r>
              <a:rPr lang="en-GB" sz="2700" dirty="0"/>
              <a:t>labour </a:t>
            </a:r>
            <a:r>
              <a:rPr lang="en-GB" sz="2700" dirty="0" smtClean="0"/>
              <a:t>exploitation - a </a:t>
            </a:r>
            <a:r>
              <a:rPr lang="en-GB" sz="2700" dirty="0"/>
              <a:t>continuum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946238" y="2312977"/>
            <a:ext cx="1146042" cy="1200329"/>
          </a:xfrm>
          <a:prstGeom prst="rect">
            <a:avLst/>
          </a:prstGeom>
          <a:solidFill>
            <a:srgbClr val="003399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dirty="0" smtClean="0">
                <a:solidFill>
                  <a:srgbClr val="F9DD16"/>
                </a:solidFill>
              </a:rPr>
              <a:t>Violations of criminal </a:t>
            </a:r>
            <a:r>
              <a:rPr lang="en-GB" dirty="0">
                <a:solidFill>
                  <a:srgbClr val="F9DD16"/>
                </a:solidFill>
              </a:rPr>
              <a:t>law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978550" y="4259124"/>
            <a:ext cx="5040559" cy="0"/>
          </a:xfrm>
          <a:prstGeom prst="line">
            <a:avLst/>
          </a:prstGeom>
          <a:ln w="50800">
            <a:solidFill>
              <a:schemeClr val="bg1">
                <a:lumMod val="8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ular Callout 14"/>
          <p:cNvSpPr/>
          <p:nvPr/>
        </p:nvSpPr>
        <p:spPr>
          <a:xfrm>
            <a:off x="179512" y="1069558"/>
            <a:ext cx="2413762" cy="3846546"/>
          </a:xfrm>
          <a:prstGeom prst="wedgeRoundRectCallout">
            <a:avLst>
              <a:gd name="adj1" fmla="val 70695"/>
              <a:gd name="adj2" fmla="val 26051"/>
              <a:gd name="adj3" fmla="val 16667"/>
            </a:avLst>
          </a:prstGeom>
          <a:solidFill>
            <a:srgbClr val="0033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700" dirty="0" smtClean="0">
                <a:solidFill>
                  <a:srgbClr val="F9DD16"/>
                </a:solidFill>
              </a:rPr>
              <a:t>Criminal offences under the </a:t>
            </a:r>
            <a:r>
              <a:rPr lang="en-GB" sz="1700" u="sng" dirty="0" smtClean="0">
                <a:solidFill>
                  <a:srgbClr val="F9DD16"/>
                </a:solidFill>
              </a:rPr>
              <a:t>Employer Sanctions Directive</a:t>
            </a:r>
            <a:r>
              <a:rPr lang="en-GB" sz="1700" dirty="0" smtClean="0">
                <a:solidFill>
                  <a:srgbClr val="F9DD16"/>
                </a:solidFill>
              </a:rPr>
              <a:t>: </a:t>
            </a:r>
            <a:br>
              <a:rPr lang="en-GB" sz="1700" dirty="0" smtClean="0">
                <a:solidFill>
                  <a:srgbClr val="F9DD16"/>
                </a:solidFill>
              </a:rPr>
            </a:br>
            <a:r>
              <a:rPr lang="en-GB" sz="1700" dirty="0" smtClean="0">
                <a:solidFill>
                  <a:srgbClr val="F9DD16"/>
                </a:solidFill>
              </a:rPr>
              <a:t>Exploiting the work of a third-country national in an irregular situation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9DD16"/>
                </a:solidFill>
              </a:rPr>
              <a:t>Under particularly exploitative working conditions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9DD16"/>
                </a:solidFill>
              </a:rPr>
              <a:t>If the worker is a victim of trafficking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9DD16"/>
                </a:solidFill>
              </a:rPr>
              <a:t>If the worker is a minor</a:t>
            </a:r>
            <a:endParaRPr lang="en-GB" sz="1700" dirty="0">
              <a:solidFill>
                <a:srgbClr val="F9DD16"/>
              </a:solidFill>
            </a:endParaRPr>
          </a:p>
        </p:txBody>
      </p:sp>
      <p:sp>
        <p:nvSpPr>
          <p:cNvPr id="17" name="Right Brace 16"/>
          <p:cNvSpPr/>
          <p:nvPr/>
        </p:nvSpPr>
        <p:spPr>
          <a:xfrm>
            <a:off x="7014187" y="1636591"/>
            <a:ext cx="299069" cy="3260294"/>
          </a:xfrm>
          <a:prstGeom prst="rightBrace">
            <a:avLst>
              <a:gd name="adj1" fmla="val 8333"/>
              <a:gd name="adj2" fmla="val 8365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14" name="Right Brace 13"/>
          <p:cNvSpPr/>
          <p:nvPr/>
        </p:nvSpPr>
        <p:spPr>
          <a:xfrm>
            <a:off x="5701417" y="1641569"/>
            <a:ext cx="343054" cy="2598020"/>
          </a:xfrm>
          <a:prstGeom prst="rightBrace">
            <a:avLst>
              <a:gd name="adj1" fmla="val 8333"/>
              <a:gd name="adj2" fmla="val 4944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7" name="Rounded Rectangular Callout 6"/>
          <p:cNvSpPr/>
          <p:nvPr/>
        </p:nvSpPr>
        <p:spPr>
          <a:xfrm>
            <a:off x="7343283" y="1069557"/>
            <a:ext cx="1730232" cy="2438918"/>
          </a:xfrm>
          <a:prstGeom prst="wedgeRoundRectCallout">
            <a:avLst>
              <a:gd name="adj1" fmla="val -72920"/>
              <a:gd name="adj2" fmla="val 20305"/>
              <a:gd name="adj3" fmla="val 16667"/>
            </a:avLst>
          </a:prstGeom>
          <a:solidFill>
            <a:srgbClr val="9600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The FRA report deals </a:t>
            </a:r>
            <a:r>
              <a:rPr lang="en-GB" sz="2000" dirty="0">
                <a:solidFill>
                  <a:schemeClr val="bg1"/>
                </a:solidFill>
              </a:rPr>
              <a:t>with all </a:t>
            </a:r>
            <a:r>
              <a:rPr lang="en-GB" sz="2000" b="1" dirty="0">
                <a:solidFill>
                  <a:schemeClr val="bg1"/>
                </a:solidFill>
              </a:rPr>
              <a:t>criminal</a:t>
            </a:r>
            <a:r>
              <a:rPr lang="en-GB" sz="2000" dirty="0">
                <a:solidFill>
                  <a:schemeClr val="bg1"/>
                </a:solidFill>
              </a:rPr>
              <a:t> forms of labour exploitation of </a:t>
            </a:r>
            <a:r>
              <a:rPr lang="en-GB" sz="2000" dirty="0" smtClean="0">
                <a:solidFill>
                  <a:schemeClr val="bg1"/>
                </a:solidFill>
              </a:rPr>
              <a:t>workers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254921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00D105C-B77C-4036-991A-5F47405E6D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>
                                            <p:graphicEl>
                                              <a:dgm id="{E00D105C-B77C-4036-991A-5F47405E6D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42A272D-0953-44EC-89ED-8FBF2FEEB5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6">
                                            <p:graphicEl>
                                              <a:dgm id="{342A272D-0953-44EC-89ED-8FBF2FEEB5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3A9BD03-3138-4C02-A64E-5CC18B6ECE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6">
                                            <p:graphicEl>
                                              <a:dgm id="{53A9BD03-3138-4C02-A64E-5CC18B6ECE5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03F7391-E0D6-4580-ABD9-F37CC3BCC5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6">
                                            <p:graphicEl>
                                              <a:dgm id="{303F7391-E0D6-4580-ABD9-F37CC3BCC5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A035A52-7D33-4869-9BD4-0523B43DD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6">
                                            <p:graphicEl>
                                              <a:dgm id="{1A035A52-7D33-4869-9BD4-0523B43DD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1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  <p:bldP spid="13" grpId="0" animBg="1"/>
      <p:bldP spid="3" grpId="0" animBg="1"/>
      <p:bldP spid="12" grpId="0" animBg="1"/>
      <p:bldP spid="15" grpId="0" animBg="1"/>
      <p:bldP spid="17" grpId="0" animBg="1"/>
      <p:bldP spid="14" grpId="0" animBg="1"/>
      <p:bldP spid="7" grpId="0" uiExpand="1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550340"/>
              </p:ext>
            </p:extLst>
          </p:nvPr>
        </p:nvGraphicFramePr>
        <p:xfrm>
          <a:off x="1359569" y="1722922"/>
          <a:ext cx="6298532" cy="31931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Isosceles Triangle 2"/>
          <p:cNvSpPr/>
          <p:nvPr/>
        </p:nvSpPr>
        <p:spPr>
          <a:xfrm>
            <a:off x="1979712" y="1722922"/>
            <a:ext cx="5039397" cy="2536202"/>
          </a:xfrm>
          <a:prstGeom prst="triangle">
            <a:avLst>
              <a:gd name="adj" fmla="val 50119"/>
            </a:avLst>
          </a:pr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noFill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1079104" y="296236"/>
            <a:ext cx="8064896" cy="48605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endParaRPr lang="en-GB" sz="2550" dirty="0">
              <a:solidFill>
                <a:srgbClr val="00246C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392546" y="792439"/>
            <a:ext cx="4226460" cy="727093"/>
          </a:xfrm>
        </p:spPr>
        <p:txBody>
          <a:bodyPr>
            <a:noAutofit/>
          </a:bodyPr>
          <a:lstStyle/>
          <a:p>
            <a:pPr algn="ctr"/>
            <a:r>
              <a:rPr lang="en-GB" sz="2400" dirty="0" smtClean="0"/>
              <a:t>Fundamental rights </a:t>
            </a:r>
            <a:br>
              <a:rPr lang="en-GB" sz="2400" dirty="0" smtClean="0"/>
            </a:br>
            <a:r>
              <a:rPr lang="en-GB" sz="2400" dirty="0" smtClean="0"/>
              <a:t>at stake</a:t>
            </a:r>
            <a:endParaRPr lang="en-GB" sz="2400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2627784" y="3614355"/>
            <a:ext cx="3755984" cy="9144"/>
          </a:xfrm>
          <a:prstGeom prst="line">
            <a:avLst/>
          </a:prstGeom>
          <a:ln w="38100">
            <a:solidFill>
              <a:srgbClr val="00206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eft Brace 19"/>
          <p:cNvSpPr/>
          <p:nvPr/>
        </p:nvSpPr>
        <p:spPr>
          <a:xfrm>
            <a:off x="2651761" y="1722920"/>
            <a:ext cx="214059" cy="1891433"/>
          </a:xfrm>
          <a:prstGeom prst="leftBrace">
            <a:avLst>
              <a:gd name="adj1" fmla="val 8333"/>
              <a:gd name="adj2" fmla="val 4752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5306" y="2101702"/>
            <a:ext cx="1896381" cy="1169551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9DD16"/>
                </a:solidFill>
              </a:rPr>
              <a:t>Also a violation of Article </a:t>
            </a:r>
            <a:r>
              <a:rPr lang="en-GB" sz="1400" b="1" dirty="0">
                <a:solidFill>
                  <a:srgbClr val="F9DD16"/>
                </a:solidFill>
              </a:rPr>
              <a:t>5</a:t>
            </a:r>
            <a:r>
              <a:rPr lang="en-GB" sz="1400" dirty="0">
                <a:solidFill>
                  <a:srgbClr val="F9DD16"/>
                </a:solidFill>
              </a:rPr>
              <a:t> of </a:t>
            </a:r>
            <a:r>
              <a:rPr lang="en-GB" sz="1400" dirty="0" smtClean="0">
                <a:solidFill>
                  <a:srgbClr val="F9DD16"/>
                </a:solidFill>
              </a:rPr>
              <a:t>the </a:t>
            </a:r>
            <a:r>
              <a:rPr lang="en-GB" sz="1400" dirty="0">
                <a:solidFill>
                  <a:srgbClr val="F9DD16"/>
                </a:solidFill>
              </a:rPr>
              <a:t>Charter: Prohibition of </a:t>
            </a:r>
            <a:r>
              <a:rPr lang="en-GB" sz="1400" dirty="0" smtClean="0">
                <a:solidFill>
                  <a:srgbClr val="F9DD16"/>
                </a:solidFill>
              </a:rPr>
              <a:t>slavery and forced labour</a:t>
            </a:r>
            <a:endParaRPr lang="en-GB" sz="1400" dirty="0">
              <a:solidFill>
                <a:srgbClr val="F9DD16"/>
              </a:solidFill>
            </a:endParaRPr>
          </a:p>
        </p:txBody>
      </p:sp>
      <p:sp>
        <p:nvSpPr>
          <p:cNvPr id="22" name="Left Brace 21"/>
          <p:cNvSpPr/>
          <p:nvPr/>
        </p:nvSpPr>
        <p:spPr>
          <a:xfrm>
            <a:off x="2822949" y="1722922"/>
            <a:ext cx="366291" cy="2536202"/>
          </a:xfrm>
          <a:prstGeom prst="leftBrace">
            <a:avLst>
              <a:gd name="adj1" fmla="val 8333"/>
              <a:gd name="adj2" fmla="val 86776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350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5306" y="1263675"/>
            <a:ext cx="1896381" cy="646331"/>
          </a:xfrm>
          <a:prstGeom prst="rect">
            <a:avLst/>
          </a:prstGeom>
          <a:solidFill>
            <a:srgbClr val="F9DD16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3399"/>
                </a:solidFill>
              </a:rPr>
              <a:t>Fundamental rights aspects: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03166" y="3462949"/>
            <a:ext cx="1894581" cy="954107"/>
          </a:xfrm>
          <a:prstGeom prst="rect">
            <a:avLst/>
          </a:prstGeom>
          <a:solidFill>
            <a:srgbClr val="003399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9DD16"/>
                </a:solidFill>
              </a:rPr>
              <a:t>Violation of Article </a:t>
            </a:r>
            <a:r>
              <a:rPr lang="en-GB" sz="1400" b="1" dirty="0">
                <a:solidFill>
                  <a:srgbClr val="F9DD16"/>
                </a:solidFill>
              </a:rPr>
              <a:t>31 </a:t>
            </a:r>
            <a:r>
              <a:rPr lang="en-GB" sz="1400" dirty="0">
                <a:solidFill>
                  <a:srgbClr val="F9DD16"/>
                </a:solidFill>
              </a:rPr>
              <a:t>of the Charter: Right to fair and just working </a:t>
            </a:r>
            <a:r>
              <a:rPr lang="en-GB" sz="1400" dirty="0" smtClean="0">
                <a:solidFill>
                  <a:srgbClr val="F9DD16"/>
                </a:solidFill>
              </a:rPr>
              <a:t>conditions</a:t>
            </a:r>
            <a:endParaRPr lang="en-GB" sz="1400" dirty="0">
              <a:solidFill>
                <a:srgbClr val="F9DD1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83626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3231" y="987574"/>
            <a:ext cx="8353160" cy="576064"/>
          </a:xfrm>
        </p:spPr>
        <p:txBody>
          <a:bodyPr>
            <a:normAutofit fontScale="90000"/>
          </a:bodyPr>
          <a:lstStyle/>
          <a:p>
            <a:r>
              <a:rPr lang="en-GB" dirty="0"/>
              <a:t>Objectives of the SELEX-project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420" y="1779662"/>
            <a:ext cx="8137020" cy="309634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/>
              <a:t>To support EU institutions and Member States in countering severe labour exploitation by: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identifying </a:t>
            </a:r>
            <a:r>
              <a:rPr lang="en-GB" b="1" i="1" dirty="0" smtClean="0"/>
              <a:t>factors</a:t>
            </a:r>
            <a:r>
              <a:rPr lang="en-GB" dirty="0" smtClean="0"/>
              <a:t> </a:t>
            </a:r>
            <a:r>
              <a:rPr lang="en-GB" dirty="0"/>
              <a:t>that put workers at </a:t>
            </a:r>
            <a:r>
              <a:rPr lang="en-GB" b="1" i="1" dirty="0"/>
              <a:t>risk</a:t>
            </a:r>
            <a:r>
              <a:rPr lang="en-GB" dirty="0"/>
              <a:t> of severe labour exploitation;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analysing the institutional setting in place and </a:t>
            </a:r>
            <a:r>
              <a:rPr lang="en-GB" dirty="0" smtClean="0"/>
              <a:t>the means </a:t>
            </a:r>
            <a:r>
              <a:rPr lang="en-GB" dirty="0"/>
              <a:t>of  countering serious risks of labour exploitation in terms of</a:t>
            </a:r>
          </a:p>
          <a:p>
            <a:pPr lvl="1"/>
            <a:r>
              <a:rPr lang="en-GB" b="1" i="1" dirty="0" smtClean="0"/>
              <a:t>prevention</a:t>
            </a:r>
            <a:r>
              <a:rPr lang="en-GB" dirty="0" smtClean="0"/>
              <a:t> </a:t>
            </a:r>
            <a:endParaRPr lang="en-GB" dirty="0"/>
          </a:p>
          <a:p>
            <a:pPr lvl="1"/>
            <a:r>
              <a:rPr lang="en-GB" b="1" i="1" dirty="0"/>
              <a:t>monitoring</a:t>
            </a:r>
            <a:r>
              <a:rPr lang="en-GB" dirty="0"/>
              <a:t> and </a:t>
            </a:r>
          </a:p>
          <a:p>
            <a:pPr lvl="1"/>
            <a:r>
              <a:rPr lang="en-GB" dirty="0"/>
              <a:t>granting </a:t>
            </a:r>
            <a:r>
              <a:rPr lang="en-GB" b="1" i="1" dirty="0"/>
              <a:t>victims access to </a:t>
            </a:r>
            <a:r>
              <a:rPr lang="en-GB" b="1" i="1" dirty="0" smtClean="0"/>
              <a:t>justice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3772824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72200" y="160933"/>
            <a:ext cx="266429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Methodology</a:t>
            </a:r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946591"/>
              </p:ext>
            </p:extLst>
          </p:nvPr>
        </p:nvGraphicFramePr>
        <p:xfrm>
          <a:off x="4065574" y="833607"/>
          <a:ext cx="4680520" cy="4104460"/>
        </p:xfrm>
        <a:graphic>
          <a:graphicData uri="http://schemas.openxmlformats.org/drawingml/2006/table">
            <a:tbl>
              <a:tblPr>
                <a:tableStyleId>{125E5076-3810-47DD-B79F-674D7AD40C01}</a:tableStyleId>
              </a:tblPr>
              <a:tblGrid>
                <a:gridCol w="3976483"/>
                <a:gridCol w="704037"/>
              </a:tblGrid>
              <a:tr h="485414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9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Expert</a:t>
                      </a:r>
                      <a:r>
                        <a:rPr lang="en-GB" sz="19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interviews, professional groups</a:t>
                      </a:r>
                      <a:endParaRPr lang="en-GB" sz="19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N   </a:t>
                      </a:r>
                      <a:endParaRPr lang="en-GB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99705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Monitoring </a:t>
                      </a:r>
                      <a:r>
                        <a:rPr lang="en-GB" sz="18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(labour inspectors etc.)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102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53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Police services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82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53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Support </a:t>
                      </a:r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services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139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53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Judges and prosecutors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69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53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Lawyers (who represented workers)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63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53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Recruitment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35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53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Workers</a:t>
                      </a:r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’ </a:t>
                      </a:r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organisations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56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53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Employers</a:t>
                      </a:r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’ organisations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45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5342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Coordinators at policy level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>
                          <a:solidFill>
                            <a:schemeClr val="bg1"/>
                          </a:solidFill>
                          <a:effectLst/>
                        </a:rPr>
                        <a:t>25</a:t>
                      </a:r>
                      <a:endParaRPr lang="en-GB" sz="18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44" marR="7144" marT="7144" marB="0" anchor="b">
                    <a:lnL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91909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9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GB" sz="19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9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616</a:t>
                      </a:r>
                      <a:endParaRPr lang="en-GB" sz="19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144" marR="7144" marT="7144" marB="0" anchor="b">
                    <a:lnL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9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 Placeholder 5"/>
          <p:cNvSpPr txBox="1">
            <a:spLocks/>
          </p:cNvSpPr>
          <p:nvPr/>
        </p:nvSpPr>
        <p:spPr>
          <a:xfrm>
            <a:off x="389227" y="1010410"/>
            <a:ext cx="3672407" cy="396043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rgbClr val="003399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17550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rgbClr val="003399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076325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rgbClr val="003399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435100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rgbClr val="003399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792288" indent="-357188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rgbClr val="003399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151063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3399"/>
                </a:solidFill>
                <a:latin typeface="DaxlinePro-Regular" pitchFamily="50" charset="0"/>
                <a:ea typeface="+mn-ea"/>
                <a:cs typeface="+mn-cs"/>
              </a:defRPr>
            </a:lvl6pPr>
            <a:lvl7pPr marL="2509838" indent="-358775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rgbClr val="003399"/>
                </a:solidFill>
                <a:latin typeface="DaxlinePro-Regular" pitchFamily="50" charset="0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 smtClean="0"/>
              <a:t>Desk research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All Member States</a:t>
            </a:r>
          </a:p>
          <a:p>
            <a:pPr marL="0" indent="0">
              <a:buNone/>
            </a:pPr>
            <a:endParaRPr lang="en-GB" sz="1200" dirty="0" smtClean="0"/>
          </a:p>
          <a:p>
            <a:pPr marL="0" indent="0">
              <a:buNone/>
            </a:pPr>
            <a:r>
              <a:rPr lang="en-GB" sz="1800" b="1" dirty="0" smtClean="0"/>
              <a:t>Fieldwork research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21 Member States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616 expert interviews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217 case studies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24 focus group discussions</a:t>
            </a:r>
          </a:p>
          <a:p>
            <a:pPr marL="457200" lvl="1" indent="0">
              <a:buNone/>
            </a:pP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401364920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25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25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25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75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125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25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250"/>
                            </p:stCondLst>
                            <p:childTnLst>
                              <p:par>
                                <p:cTn id="25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125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35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125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750"/>
                            </p:stCondLst>
                            <p:childTnLst>
                              <p:par>
                                <p:cTn id="3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7755" y="1015583"/>
            <a:ext cx="4752528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900" b="1" dirty="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rPr>
              <a:t>Findings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835696" y="1923678"/>
            <a:ext cx="5472608" cy="2234471"/>
            <a:chOff x="1259632" y="1773316"/>
            <a:chExt cx="7053027" cy="2879758"/>
          </a:xfrm>
        </p:grpSpPr>
        <p:grpSp>
          <p:nvGrpSpPr>
            <p:cNvPr id="12" name="Group 11"/>
            <p:cNvGrpSpPr/>
            <p:nvPr/>
          </p:nvGrpSpPr>
          <p:grpSpPr>
            <a:xfrm>
              <a:off x="1259632" y="1773316"/>
              <a:ext cx="3526514" cy="1443286"/>
              <a:chOff x="-1" y="6812"/>
              <a:chExt cx="3526514" cy="1443286"/>
            </a:xfrm>
            <a:solidFill>
              <a:schemeClr val="accent1"/>
            </a:solidFill>
          </p:grpSpPr>
          <p:sp>
            <p:nvSpPr>
              <p:cNvPr id="22" name="Round Single Corner Rectangle 21"/>
              <p:cNvSpPr/>
              <p:nvPr/>
            </p:nvSpPr>
            <p:spPr>
              <a:xfrm rot="16200000">
                <a:off x="1041613" y="-1034801"/>
                <a:ext cx="1443285" cy="3526513"/>
              </a:xfrm>
              <a:prstGeom prst="round1Rect">
                <a:avLst>
                  <a:gd name="adj" fmla="val 18512"/>
                </a:avLst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Round Single Corner Rectangle 4"/>
              <p:cNvSpPr/>
              <p:nvPr/>
            </p:nvSpPr>
            <p:spPr>
              <a:xfrm>
                <a:off x="0" y="6812"/>
                <a:ext cx="3526513" cy="143647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70688" tIns="170688" rIns="170688" bIns="170688" numCol="1" spcCol="1270" anchor="ctr" anchorCtr="0">
                <a:noAutofit/>
              </a:bodyPr>
              <a:lstStyle/>
              <a:p>
                <a:pPr lvl="0" algn="ctr" defTabSz="10668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400" dirty="0">
                    <a:solidFill>
                      <a:schemeClr val="bg1"/>
                    </a:solidFill>
                  </a:rPr>
                  <a:t>Risk Factors</a:t>
                </a: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4786146" y="1773316"/>
              <a:ext cx="3526513" cy="1443285"/>
              <a:chOff x="3526513" y="6812"/>
              <a:chExt cx="3526513" cy="1443285"/>
            </a:xfrm>
            <a:solidFill>
              <a:schemeClr val="accent2"/>
            </a:solidFill>
          </p:grpSpPr>
          <p:sp>
            <p:nvSpPr>
              <p:cNvPr id="20" name="Round Single Corner Rectangle 19"/>
              <p:cNvSpPr/>
              <p:nvPr/>
            </p:nvSpPr>
            <p:spPr>
              <a:xfrm>
                <a:off x="3526513" y="6812"/>
                <a:ext cx="3526513" cy="1443285"/>
              </a:xfrm>
              <a:prstGeom prst="round1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Round Single Corner Rectangle 6"/>
              <p:cNvSpPr/>
              <p:nvPr/>
            </p:nvSpPr>
            <p:spPr>
              <a:xfrm>
                <a:off x="3526513" y="6812"/>
                <a:ext cx="3526513" cy="1429660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70688" tIns="170688" rIns="170688" bIns="170688" numCol="1" spcCol="1270" anchor="ctr" anchorCtr="0">
                <a:noAutofit/>
              </a:bodyPr>
              <a:lstStyle/>
              <a:p>
                <a:pPr algn="ctr"/>
                <a:r>
                  <a:rPr lang="en-GB" sz="2400" dirty="0"/>
                  <a:t>Prevention</a:t>
                </a: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259633" y="3209789"/>
              <a:ext cx="3526513" cy="1443285"/>
              <a:chOff x="0" y="1443285"/>
              <a:chExt cx="3526513" cy="1443285"/>
            </a:xfrm>
            <a:solidFill>
              <a:schemeClr val="accent3"/>
            </a:solidFill>
          </p:grpSpPr>
          <p:sp>
            <p:nvSpPr>
              <p:cNvPr id="18" name="Round Single Corner Rectangle 17"/>
              <p:cNvSpPr/>
              <p:nvPr/>
            </p:nvSpPr>
            <p:spPr>
              <a:xfrm rot="10800000">
                <a:off x="0" y="1443285"/>
                <a:ext cx="3526513" cy="1443285"/>
              </a:xfrm>
              <a:prstGeom prst="round1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Round Single Corner Rectangle 8"/>
              <p:cNvSpPr/>
              <p:nvPr/>
            </p:nvSpPr>
            <p:spPr>
              <a:xfrm>
                <a:off x="0" y="1450098"/>
                <a:ext cx="3526513" cy="1436472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70688" tIns="170688" rIns="170688" bIns="170688" numCol="1" spcCol="1270" anchor="ctr" anchorCtr="0">
                <a:noAutofit/>
              </a:bodyPr>
              <a:lstStyle/>
              <a:p>
                <a:pPr algn="ctr"/>
                <a:r>
                  <a:rPr lang="en-GB" sz="2400" dirty="0"/>
                  <a:t>Monitoring</a:t>
                </a:r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786145" y="3209789"/>
              <a:ext cx="3526514" cy="1443285"/>
              <a:chOff x="3526512" y="1443285"/>
              <a:chExt cx="3526514" cy="1443285"/>
            </a:xfrm>
            <a:solidFill>
              <a:schemeClr val="accent4"/>
            </a:solidFill>
          </p:grpSpPr>
          <p:sp>
            <p:nvSpPr>
              <p:cNvPr id="16" name="Round Single Corner Rectangle 15"/>
              <p:cNvSpPr/>
              <p:nvPr/>
            </p:nvSpPr>
            <p:spPr>
              <a:xfrm rot="5400000">
                <a:off x="4568126" y="401671"/>
                <a:ext cx="1443285" cy="3526513"/>
              </a:xfrm>
              <a:prstGeom prst="round1Rect">
                <a:avLst/>
              </a:prstGeom>
              <a:grpFill/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Round Single Corner Rectangle 10"/>
              <p:cNvSpPr/>
              <p:nvPr/>
            </p:nvSpPr>
            <p:spPr>
              <a:xfrm>
                <a:off x="3526513" y="1456910"/>
                <a:ext cx="3526513" cy="1429660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70688" tIns="170688" rIns="170688" bIns="170688" numCol="1" spcCol="1270" anchor="ctr" anchorCtr="0">
                <a:noAutofit/>
              </a:bodyPr>
              <a:lstStyle/>
              <a:p>
                <a:pPr algn="ctr"/>
                <a:r>
                  <a:rPr lang="en-GB" sz="2400" dirty="0"/>
                  <a:t>Access to justice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1204489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9083397"/>
              </p:ext>
            </p:extLst>
          </p:nvPr>
        </p:nvGraphicFramePr>
        <p:xfrm>
          <a:off x="22017" y="1059582"/>
          <a:ext cx="9122426" cy="38241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ound Single Corner Rectangle 10"/>
          <p:cNvSpPr/>
          <p:nvPr/>
        </p:nvSpPr>
        <p:spPr>
          <a:xfrm rot="16200000">
            <a:off x="8099850" y="-230998"/>
            <a:ext cx="541038" cy="1260001"/>
          </a:xfrm>
          <a:prstGeom prst="round1Rect">
            <a:avLst>
              <a:gd name="adj" fmla="val 18512"/>
            </a:avLst>
          </a:pr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7740367" y="129522"/>
            <a:ext cx="126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Risk factors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536236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374120898"/>
              </p:ext>
            </p:extLst>
          </p:nvPr>
        </p:nvGraphicFramePr>
        <p:xfrm>
          <a:off x="251520" y="1419622"/>
          <a:ext cx="7992888" cy="35283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/>
          <p:nvPr/>
        </p:nvSpPr>
        <p:spPr>
          <a:xfrm>
            <a:off x="5940152" y="2571750"/>
            <a:ext cx="2808428" cy="1938992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bg1"/>
                </a:solidFill>
              </a:rPr>
              <a:t>Economic </a:t>
            </a:r>
            <a:r>
              <a:rPr lang="en-GB" sz="2400" dirty="0" smtClean="0">
                <a:solidFill>
                  <a:schemeClr val="bg1"/>
                </a:solidFill>
              </a:rPr>
              <a:t>sector</a:t>
            </a:r>
            <a:endParaRPr lang="en-GB" sz="24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Isolation</a:t>
            </a:r>
            <a:endParaRPr lang="en-GB" sz="24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1"/>
                </a:solidFill>
              </a:rPr>
              <a:t>Precarious employment situations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08104" y="1629576"/>
            <a:ext cx="40679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marR="356870" indent="-557530">
              <a:spcBef>
                <a:spcPts val="300"/>
              </a:spcBef>
              <a:spcAft>
                <a:spcPts val="0"/>
              </a:spcAft>
            </a:pPr>
            <a:r>
              <a:rPr lang="en-GB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sz="1600" i="1" dirty="0">
              <a:solidFill>
                <a:srgbClr val="003399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95420" y="951570"/>
            <a:ext cx="8065012" cy="46805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33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sz="2000" dirty="0"/>
              <a:t>Risk factors relating to the workplace</a:t>
            </a:r>
          </a:p>
        </p:txBody>
      </p:sp>
      <p:sp>
        <p:nvSpPr>
          <p:cNvPr id="16" name="Round Single Corner Rectangle 15"/>
          <p:cNvSpPr/>
          <p:nvPr/>
        </p:nvSpPr>
        <p:spPr>
          <a:xfrm rot="16200000">
            <a:off x="8099850" y="-230998"/>
            <a:ext cx="541038" cy="1260001"/>
          </a:xfrm>
          <a:prstGeom prst="round1Rect">
            <a:avLst>
              <a:gd name="adj" fmla="val 18512"/>
            </a:avLst>
          </a:prstGeom>
          <a:solidFill>
            <a:schemeClr val="accent1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7740367" y="129522"/>
            <a:ext cx="126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Risk factors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311105"/>
      </p:ext>
    </p:extLst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_16x9_ARI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raNotifyUsers xmlns="16097700-bd0a-4b4b-83d5-90842b5175e0">
      <UserInfo>
        <DisplayName/>
        <AccountId xsi:nil="true"/>
        <AccountType/>
      </UserInfo>
    </fraNotifyUsers>
    <mea2126e36834a0eb3415250650cf607 xmlns="16097700-bd0a-4b4b-83d5-90842b5175e0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English</TermName>
          <TermId xmlns="http://schemas.microsoft.com/office/infopath/2007/PartnerControls">2d2b19a9-1f9f-48bb-ac48-c1a45d7d0217</TermId>
        </TermInfo>
      </Terms>
    </mea2126e36834a0eb3415250650cf607>
    <fraDocumentID xmlns="16097700-bd0a-4b4b-83d5-90842b5175e0" xsi:nil="true"/>
    <o71ee79a4fd140c7933e84878fd431da xmlns="16097700-bd0a-4b4b-83d5-90842b5175e0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2012-FJ-10 - Severe forms of labour exploitation</TermName>
          <TermId xmlns="http://schemas.microsoft.com/office/infopath/2007/PartnerControls">c6f60967-2e89-4f71-afaf-c5cff24a006d</TermId>
        </TermInfo>
      </Terms>
    </o71ee79a4fd140c7933e84878fd431da>
    <mdeec99bc533490b81a6209a84eb0481 xmlns="16097700-bd0a-4b4b-83d5-90842b5175e0">
      <Terms xmlns="http://schemas.microsoft.com/office/infopath/2007/PartnerControls"/>
    </mdeec99bc533490b81a6209a84eb0481>
    <fraStaffName xmlns="16097700-bd0a-4b4b-83d5-90842b5175e0">2167</fraStaffName>
    <a124740cd92e4dadad95111afe7812a8 xmlns="16097700-bd0a-4b4b-83d5-90842b5175e0">
      <Terms xmlns="http://schemas.microsoft.com/office/infopath/2007/PartnerControls"/>
    </a124740cd92e4dadad95111afe7812a8>
    <RelatedItem xmlns="16097700-bd0a-4b4b-83d5-90842b5175e0" xsi:nil="true"/>
    <p7f1c324123540189b9acbfd4c3c0c9f xmlns="16097700-bd0a-4b4b-83d5-90842b5175e0">
      <Terms xmlns="http://schemas.microsoft.com/office/infopath/2007/PartnerControls">
        <TermInfo xmlns="http://schemas.microsoft.com/office/infopath/2007/PartnerControls">
          <TermName xmlns="http://schemas.microsoft.com/office/infopath/2007/PartnerControls">Research</TermName>
          <TermId xmlns="http://schemas.microsoft.com/office/infopath/2007/PartnerControls">63c432e6-ebe7-4030-9f7b-2bd4d556aa4a</TermId>
        </TermInfo>
      </Terms>
    </p7f1c324123540189b9acbfd4c3c0c9f>
    <f6eb09b4966645d7bcc6cd8ec29780b6 xmlns="16097700-bd0a-4b4b-83d5-90842b5175e0">
      <Terms xmlns="http://schemas.microsoft.com/office/infopath/2007/PartnerControls"/>
    </f6eb09b4966645d7bcc6cd8ec29780b6>
    <fraPermissionLevel xmlns="16097700-bd0a-4b4b-83d5-90842b5175e0" xsi:nil="true"/>
    <fraMarkedToBeArchived xmlns="16097700-bd0a-4b4b-83d5-90842b5175e0" xsi:nil="true"/>
    <edfbbce1f2434830951aaf742da57400 xmlns="16097700-bd0a-4b4b-83d5-90842b5175e0">
      <Terms xmlns="http://schemas.microsoft.com/office/infopath/2007/PartnerControls"/>
    </edfbbce1f2434830951aaf742da57400>
    <fraFSMigrationPath xmlns="16097700-bd0a-4b4b-83d5-90842b5175e0" xsi:nil="true"/>
    <i5ce7087b5204814a0029bd9f29ccc90 xmlns="16097700-bd0a-4b4b-83d5-90842b5175e0">
      <Terms xmlns="http://schemas.microsoft.com/office/infopath/2007/PartnerControls">
        <TermInfo xmlns="http://schemas.microsoft.com/office/infopath/2007/PartnerControls">
          <TermName xmlns="http://schemas.microsoft.com/office/infopath/2007/PartnerControls">2015</TermName>
          <TermId xmlns="http://schemas.microsoft.com/office/infopath/2007/PartnerControls">53b3b927-5eeb-46d0-8279-148152b77313</TermId>
        </TermInfo>
      </Terms>
    </i5ce7087b5204814a0029bd9f29ccc90>
    <TaxCatchAll xmlns="16097700-bd0a-4b4b-83d5-90842b5175e0">
      <Value>2898</Value>
      <Value>3480</Value>
      <Value>3063</Value>
      <Value>11</Value>
    </TaxCatchAll>
    <_dlc_DocId xmlns="16097700-bd0a-4b4b-83d5-90842b5175e0">D-2015-65623</_dlc_DocId>
    <_dlc_DocIdUrl xmlns="16097700-bd0a-4b4b-83d5-90842b5175e0">
      <Url>http://dms/research/SELEX/_layouts/DocIdRedir.aspx?ID=D-2015-65623</Url>
      <Description>D-2015-65623</Description>
    </_dlc_DocIdUrl>
    <fraPermissions xmlns="16097700-bd0a-4b4b-83d5-90842b5175e0">Public: Read for all, write dept.</fraPermissions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Presentation" ma:contentTypeID="0x0101008DCFE596F549E0478FBE64BB0766B0F7090004D27B4EBE23134A92329A84329C7715" ma:contentTypeVersion="26" ma:contentTypeDescription="Presentation Document" ma:contentTypeScope="" ma:versionID="f1baff67640d953b25d2d58c1d611aa0">
  <xsd:schema xmlns:xsd="http://www.w3.org/2001/XMLSchema" xmlns:xs="http://www.w3.org/2001/XMLSchema" xmlns:p="http://schemas.microsoft.com/office/2006/metadata/properties" xmlns:ns1="http://schemas.microsoft.com/sharepoint/v3" xmlns:ns2="16097700-bd0a-4b4b-83d5-90842b5175e0" targetNamespace="http://schemas.microsoft.com/office/2006/metadata/properties" ma:root="true" ma:fieldsID="a6dfd12cf7c5b9387aa2c7c5a34ff605" ns1:_="" ns2:_="">
    <xsd:import namespace="http://schemas.microsoft.com/sharepoint/v3"/>
    <xsd:import namespace="16097700-bd0a-4b4b-83d5-90842b5175e0"/>
    <xsd:element name="properties">
      <xsd:complexType>
        <xsd:sequence>
          <xsd:element name="documentManagement">
            <xsd:complexType>
              <xsd:all>
                <xsd:element ref="ns2:fraPermissionLevel" minOccurs="0"/>
                <xsd:element ref="ns2:fraMarkedToBeArchived" minOccurs="0"/>
                <xsd:element ref="ns2:fraFSMigrationPath" minOccurs="0"/>
                <xsd:element ref="ns2:fraDocumentID" minOccurs="0"/>
                <xsd:element ref="ns2:fraStaffName" minOccurs="0"/>
                <xsd:element ref="ns2:fraPermissions"/>
                <xsd:element ref="ns2:fraNotifyUsers" minOccurs="0"/>
                <xsd:element ref="ns2:o71ee79a4fd140c7933e84878fd431da" minOccurs="0"/>
                <xsd:element ref="ns2:edfbbce1f2434830951aaf742da57400" minOccurs="0"/>
                <xsd:element ref="ns2:mea2126e36834a0eb3415250650cf607" minOccurs="0"/>
                <xsd:element ref="ns2:f6eb09b4966645d7bcc6cd8ec29780b6" minOccurs="0"/>
                <xsd:element ref="ns2:TaxCatchAll" minOccurs="0"/>
                <xsd:element ref="ns2:RelatedItem" minOccurs="0"/>
                <xsd:element ref="ns2:i5ce7087b5204814a0029bd9f29ccc90" minOccurs="0"/>
                <xsd:element ref="ns2:TaxCatchAllLabel" minOccurs="0"/>
                <xsd:element ref="ns1:_vti_ItemDeclaredRecord" minOccurs="0"/>
                <xsd:element ref="ns2:p7f1c324123540189b9acbfd4c3c0c9f" minOccurs="0"/>
                <xsd:element ref="ns2:a124740cd92e4dadad95111afe7812a8" minOccurs="0"/>
                <xsd:element ref="ns2:_dlc_DocId" minOccurs="0"/>
                <xsd:element ref="ns2:_dlc_DocIdUrl" minOccurs="0"/>
                <xsd:element ref="ns2:_dlc_DocIdPersistId" minOccurs="0"/>
                <xsd:element ref="ns2:mdeec99bc533490b81a6209a84eb0481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vti_ItemDeclaredRecord" ma:index="28" nillable="true" ma:displayName="Declared Record" ma:description="" ma:hidden="true" ma:internalName="_vti_ItemDeclaredRecord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097700-bd0a-4b4b-83d5-90842b5175e0" elementFormDefault="qualified">
    <xsd:import namespace="http://schemas.microsoft.com/office/2006/documentManagement/types"/>
    <xsd:import namespace="http://schemas.microsoft.com/office/infopath/2007/PartnerControls"/>
    <xsd:element name="fraPermissionLevel" ma:index="8" nillable="true" ma:displayName="Permission Level" ma:format="Dropdown" ma:hidden="true" ma:internalName="fraPermissionLevel" ma:readOnly="false">
      <xsd:simpleType>
        <xsd:restriction base="dms:Choice">
          <xsd:enumeration value="All (Full Access for all)"/>
          <xsd:enumeration value="Department"/>
          <xsd:enumeration value="Team"/>
          <xsd:enumeration value="Public (Read Access for all)"/>
        </xsd:restriction>
      </xsd:simpleType>
    </xsd:element>
    <xsd:element name="fraMarkedToBeArchived" ma:index="9" nillable="true" ma:displayName="Marked for Archive" ma:hidden="true" ma:internalName="fraMarkedToBeArchived" ma:readOnly="false">
      <xsd:simpleType>
        <xsd:restriction base="dms:Boolean"/>
      </xsd:simpleType>
    </xsd:element>
    <xsd:element name="fraFSMigrationPath" ma:index="10" nillable="true" ma:displayName="FS Migration Path" ma:hidden="true" ma:internalName="fraFSMigrationPath" ma:readOnly="false">
      <xsd:simpleType>
        <xsd:restriction base="dms:Note"/>
      </xsd:simpleType>
    </xsd:element>
    <xsd:element name="fraDocumentID" ma:index="11" nillable="true" ma:displayName="Document ID" ma:hidden="true" ma:internalName="fraDocumentID" ma:readOnly="false">
      <xsd:simpleType>
        <xsd:restriction base="dms:Text"/>
      </xsd:simpleType>
    </xsd:element>
    <xsd:element name="fraStaffName" ma:index="12" nillable="true" ma:displayName="Staff Name" ma:list="{a5b5b989-aceb-447e-99f4-25cb436ecc0f}" ma:internalName="fraStaffName" ma:showField="Title" ma:web="16097700-bd0a-4b4b-83d5-90842b5175e0">
      <xsd:simpleType>
        <xsd:restriction base="dms:Lookup"/>
      </xsd:simpleType>
    </xsd:element>
    <xsd:element name="fraPermissions" ma:index="13" ma:displayName="Permissions" ma:default="Public: Read for all, write dept." ma:format="Dropdown" ma:internalName="fraPermissions" ma:readOnly="true">
      <xsd:simpleType>
        <xsd:restriction base="dms:Choice">
          <xsd:enumeration value="All: Read and write for all"/>
          <xsd:enumeration value="Public: Read for all, write dept."/>
          <xsd:enumeration value="Department: Read and write for dept."/>
          <xsd:enumeration value="Team: Read and write team and office"/>
        </xsd:restriction>
      </xsd:simpleType>
    </xsd:element>
    <xsd:element name="fraNotifyUsers" ma:index="14" nillable="true" ma:displayName="Notify Users" ma:SearchPeopleOnly="false" ma:SharePointGroup="0" ma:internalName="fraNotifyUsers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o71ee79a4fd140c7933e84878fd431da" ma:index="15" nillable="true" ma:taxonomy="true" ma:internalName="o71ee79a4fd140c7933e84878fd431da" ma:taxonomyFieldName="fraMatrixProject" ma:displayName="Project" ma:fieldId="{871ee79a-4fd1-40c7-933e-84878fd431da}" ma:sspId="72f02d29-08ed-4ba3-8631-04ec787fba6c" ma:termSetId="b2f8dd22-bc02-43d2-a160-12bb70b23eb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dfbbce1f2434830951aaf742da57400" ma:index="17" nillable="true" ma:taxonomy="true" ma:internalName="edfbbce1f2434830951aaf742da57400" ma:taxonomyFieldName="fraTagsMM" ma:displayName="Tags" ma:fieldId="{edfbbce1-f243-4830-951a-af742da57400}" ma:taxonomyMulti="true" ma:sspId="72f02d29-08ed-4ba3-8631-04ec787fba6c" ma:termSetId="2cb95d67-de0a-45a4-b552-48721cd95ee9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mea2126e36834a0eb3415250650cf607" ma:index="19" nillable="true" ma:taxonomy="true" ma:internalName="mea2126e36834a0eb3415250650cf607" ma:taxonomyFieldName="fraContentLanguageMM" ma:displayName="Content Language" ma:readOnly="false" ma:default="11;#English|2d2b19a9-1f9f-48bb-ac48-c1a45d7d0217" ma:fieldId="{6ea2126e-3683-4a0e-b341-5250650cf607}" ma:sspId="72f02d29-08ed-4ba3-8631-04ec787fba6c" ma:termSetId="33a78d32-655a-4e6f-9417-97d8e502369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f6eb09b4966645d7bcc6cd8ec29780b6" ma:index="21" nillable="true" ma:taxonomy="true" ma:internalName="f6eb09b4966645d7bcc6cd8ec29780b6" ma:taxonomyFieldName="fraAudienceTypeMM" ma:displayName="Audience Type" ma:fieldId="{f6eb09b4-9666-45d7-bcc6-cd8ec29780b6}" ma:sspId="72f02d29-08ed-4ba3-8631-04ec787fba6c" ma:termSetId="b7175795-b945-49bb-a587-db7c6c185a59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23" nillable="true" ma:displayName="Taxonomy Catch All Column" ma:description="" ma:hidden="true" ma:list="{c66506aa-e50b-4570-8211-41edbd73317f}" ma:internalName="TaxCatchAll" ma:showField="CatchAllData" ma:web="16097700-bd0a-4b4b-83d5-90842b5175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RelatedItem" ma:index="24" nillable="true" ma:displayName="Related Item" ma:internalName="RelatedItem" ma:readOnly="false">
      <xsd:simpleType>
        <xsd:restriction base="dms:Unknown"/>
      </xsd:simpleType>
    </xsd:element>
    <xsd:element name="i5ce7087b5204814a0029bd9f29ccc90" ma:index="25" ma:taxonomy="true" ma:internalName="i5ce7087b5204814a0029bd9f29ccc90" ma:taxonomyFieldName="fraYearMM" ma:displayName="Year" ma:default="3480;#2015|53b3b927-5eeb-46d0-8279-148152b77313" ma:fieldId="{25ce7087-b520-4814-a002-9bd9f29ccc90}" ma:sspId="72f02d29-08ed-4ba3-8631-04ec787fba6c" ma:termSetId="4447fd88-b4bf-4405-954c-7961506ae7cf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Label" ma:index="26" nillable="true" ma:displayName="Taxonomy Catch All Column1" ma:description="" ma:hidden="true" ma:list="{c66506aa-e50b-4570-8211-41edbd73317f}" ma:internalName="TaxCatchAllLabel" ma:readOnly="true" ma:showField="CatchAllDataLabel" ma:web="16097700-bd0a-4b4b-83d5-90842b5175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7f1c324123540189b9acbfd4c3c0c9f" ma:index="29" ma:taxonomy="true" ma:internalName="p7f1c324123540189b9acbfd4c3c0c9f" ma:taxonomyFieldName="fraDepartmentSiteMM" ma:displayName="Department Site" ma:readOnly="false" ma:default="3063;#Research|63c432e6-ebe7-4030-9f7b-2bd4d556aa4a" ma:fieldId="{97f1c324-1235-4018-9b9a-cbfd4c3c0c9f}" ma:sspId="72f02d29-08ed-4ba3-8631-04ec787fba6c" ma:termSetId="aa0ff7a7-3540-4e64-be67-7ad32f528147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a124740cd92e4dadad95111afe7812a8" ma:index="31" nillable="true" ma:taxonomy="true" ma:internalName="a124740cd92e4dadad95111afe7812a8" ma:taxonomyFieldName="fraTeamSiteMM" ma:displayName="Team Site" ma:fieldId="{a124740c-d92e-4dad-ad95-111afe7812a8}" ma:sspId="72f02d29-08ed-4ba3-8631-04ec787fba6c" ma:termSetId="61467fca-faea-4e13-beb7-3f23b7afbc5d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_dlc_DocId" ma:index="33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34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35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mdeec99bc533490b81a6209a84eb0481" ma:index="36" nillable="true" ma:taxonomy="true" ma:internalName="mdeec99bc533490b81a6209a84eb0481" ma:taxonomyFieldName="fraGroupByMM" ma:displayName="Group By" ma:fieldId="{6deec99b-c533-490b-81a6-209a84eb0481}" ma:sspId="72f02d29-08ed-4ba3-8631-04ec787fba6c" ma:termSetId="f83db675-88ec-4534-99fb-532160977408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1183852-B041-494E-B677-451E0EAC8B62}">
  <ds:schemaRefs>
    <ds:schemaRef ds:uri="http://purl.org/dc/dcmitype/"/>
    <ds:schemaRef ds:uri="http://purl.org/dc/terms/"/>
    <ds:schemaRef ds:uri="http://www.w3.org/XML/1998/namespace"/>
    <ds:schemaRef ds:uri="http://schemas.microsoft.com/sharepoint/v3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16097700-bd0a-4b4b-83d5-90842b5175e0"/>
  </ds:schemaRefs>
</ds:datastoreItem>
</file>

<file path=customXml/itemProps2.xml><?xml version="1.0" encoding="utf-8"?>
<ds:datastoreItem xmlns:ds="http://schemas.openxmlformats.org/officeDocument/2006/customXml" ds:itemID="{3BEBACDC-2B8A-408C-8B31-A917DF97003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65650628-5011-4B8B-A9BC-152388E76B26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D5E8D84-229F-439A-9097-242ADADFC21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6097700-bd0a-4b4b-83d5-90842b5175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SELEXCOSI</Template>
  <TotalTime>4818</TotalTime>
  <Words>491</Words>
  <Application>Microsoft Office PowerPoint</Application>
  <PresentationFormat>On-screen Show (16:9)</PresentationFormat>
  <Paragraphs>146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PP_16x9_ARIAL</vt:lpstr>
      <vt:lpstr>Office Theme</vt:lpstr>
      <vt:lpstr>Severe Labour Exploitation Workers moving within or into the European Union    The ‘SELEX’ project  </vt:lpstr>
      <vt:lpstr>EU policy context </vt:lpstr>
      <vt:lpstr>Forms of labour exploitation - a continuum </vt:lpstr>
      <vt:lpstr>Fundamental rights  at stake</vt:lpstr>
      <vt:lpstr>Objectives of the SELEX-project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 need to create a climate of zero tolerance of severe labour exploitation!      access2justice@fra.europa.eu   </vt:lpstr>
      <vt:lpstr>PowerPoint Presentation</vt:lpstr>
    </vt:vector>
  </TitlesOfParts>
  <Company>EU Fundamental Rights Agency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20150525_SelexStandardPresentation_launch_DRAFT_LS.PPTX</dc:title>
  <dc:creator>DEARING, Albin(FRA)</dc:creator>
  <cp:lastModifiedBy>Gabriel Stein</cp:lastModifiedBy>
  <cp:revision>256</cp:revision>
  <cp:lastPrinted>2015-08-31T09:28:34Z</cp:lastPrinted>
  <dcterms:created xsi:type="dcterms:W3CDTF">2015-02-23T13:53:01Z</dcterms:created>
  <dcterms:modified xsi:type="dcterms:W3CDTF">2015-09-28T07:35:19Z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0x0101008DCFE596F549E0478FBE64BB0766B0F7090004D27B4EBE23134A92329A84329C7715</vt:lpwstr>
  </property>
  <property fmtid="{D5CDD505-2E9C-101B-9397-08002B2CF9AE}" pid="3" name="_dlc_DocIdItemGuid">
    <vt:lpwstr>611a63d4-89ef-452a-9f3c-3e5116f68b91</vt:lpwstr>
  </property>
  <property fmtid="{D5CDD505-2E9C-101B-9397-08002B2CF9AE}" pid="4" name="fraContentLanguageMM">
    <vt:lpwstr>11;#English|2d2b19a9-1f9f-48bb-ac48-c1a45d7d0217</vt:lpwstr>
  </property>
  <property fmtid="{D5CDD505-2E9C-101B-9397-08002B2CF9AE}" pid="5" name="fraYearMM">
    <vt:lpwstr>3480;#2015|53b3b927-5eeb-46d0-8279-148152b77313</vt:lpwstr>
  </property>
  <property fmtid="{D5CDD505-2E9C-101B-9397-08002B2CF9AE}" pid="6" name="fraTagsMM">
    <vt:lpwstr/>
  </property>
  <property fmtid="{D5CDD505-2E9C-101B-9397-08002B2CF9AE}" pid="7" name="fraDepartmentSiteMM">
    <vt:lpwstr>3063;#Research|63c432e6-ebe7-4030-9f7b-2bd4d556aa4a</vt:lpwstr>
  </property>
  <property fmtid="{D5CDD505-2E9C-101B-9397-08002B2CF9AE}" pid="8" name="fraMatrixProject">
    <vt:lpwstr>2898;#2012-FJ-10 - Severe forms of labour exploitation|c6f60967-2e89-4f71-afaf-c5cff24a006d</vt:lpwstr>
  </property>
  <property fmtid="{D5CDD505-2E9C-101B-9397-08002B2CF9AE}" pid="9" name="Order">
    <vt:r8>5500</vt:r8>
  </property>
</Properties>
</file>